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0" r:id="rId1"/>
  </p:sldMasterIdLst>
  <p:sldIdLst>
    <p:sldId id="256" r:id="rId2"/>
    <p:sldId id="269" r:id="rId3"/>
    <p:sldId id="270" r:id="rId4"/>
    <p:sldId id="271" r:id="rId5"/>
    <p:sldId id="272" r:id="rId6"/>
    <p:sldId id="282" r:id="rId7"/>
    <p:sldId id="273" r:id="rId8"/>
    <p:sldId id="275" r:id="rId9"/>
    <p:sldId id="276" r:id="rId10"/>
    <p:sldId id="277" r:id="rId11"/>
    <p:sldId id="278" r:id="rId12"/>
    <p:sldId id="283" r:id="rId13"/>
    <p:sldId id="279" r:id="rId14"/>
    <p:sldId id="284" r:id="rId15"/>
    <p:sldId id="280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66" d="100"/>
          <a:sy n="166" d="100"/>
        </p:scale>
        <p:origin x="1224" y="12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959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73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523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645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280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290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668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38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726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733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704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353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1809550"/>
            <a:ext cx="10058400" cy="2123268"/>
          </a:xfrm>
          <a:noFill/>
        </p:spPr>
        <p:txBody>
          <a:bodyPr>
            <a:normAutofit/>
          </a:bodyPr>
          <a:lstStyle/>
          <a:p>
            <a:pPr algn="ctr"/>
            <a:r>
              <a:rPr lang="ru-RU" sz="4900" dirty="0" smtClean="0"/>
              <a:t>Программа: </a:t>
            </a:r>
            <a:br>
              <a:rPr lang="ru-RU" sz="4900" dirty="0" smtClean="0"/>
            </a:br>
            <a:r>
              <a:rPr lang="ru-RU" sz="4900" dirty="0" smtClean="0"/>
              <a:t>Мероприятия по предотвращению падений работников организаций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97280" y="4897863"/>
            <a:ext cx="10058400" cy="11430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8779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054443"/>
            <a:ext cx="10058400" cy="682917"/>
          </a:xfrm>
        </p:spPr>
        <p:txBody>
          <a:bodyPr>
            <a:noAutofit/>
          </a:bodyPr>
          <a:lstStyle/>
          <a:p>
            <a:r>
              <a:rPr lang="ru-RU" sz="4900" dirty="0" smtClean="0"/>
              <a:t>Введение</a:t>
            </a:r>
            <a:endParaRPr lang="ru-RU" sz="49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322156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800" dirty="0"/>
              <a:t>Работники в организациях играют ключевую роль в производственной деятельности. Являясь неотъемлемой частью производственного процесса, они участвуют в создании благоприятной атмосферы на рабочем месте, что способствует повышению производительности труда, улучшению условий труда и эффективности работы всей организации.</a:t>
            </a:r>
          </a:p>
          <a:p>
            <a:pPr algn="just"/>
            <a:r>
              <a:rPr lang="ru-RU" sz="1800" dirty="0"/>
              <a:t>При определенных негативных условиях в процессе трудовой деятельности организаций работники могут получать различного рода травмы, происходят несчастные случаи на рабочем месте. </a:t>
            </a:r>
          </a:p>
          <a:p>
            <a:pPr algn="just"/>
            <a:r>
              <a:rPr lang="ru-RU" sz="1800" dirty="0"/>
              <a:t>Одним из распространённых случаев травмирования на производстве является </a:t>
            </a:r>
            <a:r>
              <a:rPr lang="ru-RU" sz="1800" b="1" dirty="0">
                <a:solidFill>
                  <a:srgbClr val="FF0000"/>
                </a:solidFill>
              </a:rPr>
              <a:t>травмирование в результате падения работников на одном уровне</a:t>
            </a:r>
            <a:r>
              <a:rPr lang="ru-RU" sz="1800" dirty="0"/>
              <a:t>.</a:t>
            </a:r>
          </a:p>
          <a:p>
            <a:pPr algn="just"/>
            <a:r>
              <a:rPr lang="ru-RU" sz="1800" dirty="0" smtClean="0"/>
              <a:t>По данным ВНИИ труда падение на поверхности одного уровня стоит на 5 месте по удельному весу основных видов (типов) несчастных случаев с тяжелыми последствиями (удельный вес составляет 9,06 % за 2023 год).</a:t>
            </a:r>
            <a:endParaRPr lang="ru-RU" sz="1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112" y="4667781"/>
            <a:ext cx="1713568" cy="152346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097280" y="4922220"/>
            <a:ext cx="83610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Травматизм в результате падений на рабочем месте является серьезной проблемой во всех отраслях, которая приводит серьезным последствиям для здоровья и безопасности работников, а также к значительным экономическим потерям для организаций.</a:t>
            </a:r>
          </a:p>
        </p:txBody>
      </p:sp>
    </p:spTree>
    <p:extLst>
      <p:ext uri="{BB962C8B-B14F-4D97-AF65-F5344CB8AC3E}">
        <p14:creationId xmlns:p14="http://schemas.microsoft.com/office/powerpoint/2010/main" val="250243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pic>
        <p:nvPicPr>
          <p:cNvPr id="5" name="Объект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2"/>
          <a:stretch/>
        </p:blipFill>
        <p:spPr>
          <a:xfrm>
            <a:off x="1097280" y="4250724"/>
            <a:ext cx="10058400" cy="130981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97280" y="1820561"/>
            <a:ext cx="100584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целях сохранения жизни и здоровья работников, минимизации уровня риска травматизма работников в результате падений на одном уровне (без работы на высоте) и для повышения уровня культуры безопасности среди работников организаций предлагается внедрить </a:t>
            </a:r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ctr"/>
            <a:r>
              <a:rPr lang="ru-RU" sz="2000" dirty="0" smtClean="0"/>
              <a:t>Программу «Мероприятия по предотвращению падений работников организаций».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8854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942975"/>
            <a:ext cx="10058400" cy="79438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cs typeface="Arial" panose="020B0604020202020204" pitchFamily="34" charset="0"/>
              </a:rPr>
              <a:t>Предупреждение травматизма</a:t>
            </a:r>
            <a:endParaRPr lang="ru-RU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097278" y="3188117"/>
            <a:ext cx="7103446" cy="26809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800" dirty="0" smtClean="0"/>
              <a:t>В </a:t>
            </a:r>
            <a:r>
              <a:rPr lang="ru-RU" sz="1800" dirty="0"/>
              <a:t>основе формирования Программы лежит принцип </a:t>
            </a:r>
            <a:r>
              <a:rPr lang="ru-RU" sz="1800" dirty="0" smtClean="0"/>
              <a:t>Деминга</a:t>
            </a:r>
            <a:r>
              <a:rPr lang="en-US" sz="1800" dirty="0" smtClean="0"/>
              <a:t>-</a:t>
            </a:r>
            <a:r>
              <a:rPr lang="ru-RU" sz="1800" dirty="0" smtClean="0"/>
              <a:t>Шухарта</a:t>
            </a:r>
            <a:r>
              <a:rPr lang="ru-RU" sz="1800" dirty="0"/>
              <a:t>: цикл </a:t>
            </a:r>
            <a:r>
              <a:rPr lang="ru-RU" sz="1800" dirty="0" smtClean="0"/>
              <a:t>«Планируй </a:t>
            </a:r>
            <a:r>
              <a:rPr lang="ru-RU" sz="1800" dirty="0"/>
              <a:t>- Делай - Проверяй </a:t>
            </a:r>
            <a:r>
              <a:rPr lang="ru-RU" sz="1800" dirty="0" smtClean="0"/>
              <a:t>– Действуй» </a:t>
            </a:r>
            <a:endParaRPr lang="en-US" sz="1800" dirty="0" smtClean="0"/>
          </a:p>
          <a:p>
            <a:pPr algn="just"/>
            <a:r>
              <a:rPr lang="ru-RU" sz="1800" dirty="0" smtClean="0"/>
              <a:t>(P</a:t>
            </a:r>
            <a:r>
              <a:rPr lang="en-US" sz="1800" dirty="0" err="1" smtClean="0"/>
              <a:t>lan</a:t>
            </a:r>
            <a:r>
              <a:rPr lang="en-US" sz="1800" dirty="0" smtClean="0"/>
              <a:t>-</a:t>
            </a:r>
            <a:r>
              <a:rPr lang="ru-RU" sz="1800" dirty="0" smtClean="0"/>
              <a:t>D</a:t>
            </a:r>
            <a:r>
              <a:rPr lang="en-US" sz="1800" dirty="0" smtClean="0"/>
              <a:t>o-</a:t>
            </a:r>
            <a:r>
              <a:rPr lang="ru-RU" sz="1800" dirty="0" smtClean="0"/>
              <a:t>C</a:t>
            </a:r>
            <a:r>
              <a:rPr lang="en-US" sz="1800" dirty="0" smtClean="0"/>
              <a:t>heck-</a:t>
            </a:r>
            <a:r>
              <a:rPr lang="ru-RU" sz="1800" dirty="0" smtClean="0"/>
              <a:t>A</a:t>
            </a:r>
            <a:r>
              <a:rPr lang="en-US" sz="1800" dirty="0" err="1" smtClean="0"/>
              <a:t>ct</a:t>
            </a:r>
            <a:r>
              <a:rPr lang="en-US" sz="1800" dirty="0" smtClean="0"/>
              <a:t> (PDCA</a:t>
            </a:r>
            <a:r>
              <a:rPr lang="ru-RU" sz="1800" dirty="0" smtClean="0"/>
              <a:t>)</a:t>
            </a:r>
            <a:r>
              <a:rPr lang="en-US" sz="1800" dirty="0" smtClean="0"/>
              <a:t>)</a:t>
            </a:r>
            <a:r>
              <a:rPr lang="ru-RU" sz="1800" dirty="0" smtClean="0"/>
              <a:t>*. </a:t>
            </a:r>
            <a:endParaRPr lang="en-US" sz="1800" dirty="0" smtClean="0"/>
          </a:p>
          <a:p>
            <a:pPr algn="just"/>
            <a:r>
              <a:rPr lang="ru-RU" sz="1800" dirty="0" smtClean="0"/>
              <a:t>Концепция </a:t>
            </a:r>
            <a:r>
              <a:rPr lang="ru-RU" sz="1800" dirty="0"/>
              <a:t>PDCA заключается в повторяющемся процессе, применяемом организацией для достижения постоянного улучшения.</a:t>
            </a:r>
            <a:endParaRPr lang="ru-RU" sz="1800" dirty="0" smtClean="0">
              <a:cs typeface="Arial" panose="020B0604020202020204" pitchFamily="34" charset="0"/>
            </a:endParaRPr>
          </a:p>
          <a:p>
            <a:pPr algn="just"/>
            <a:endParaRPr lang="en-US" dirty="0" smtClean="0">
              <a:cs typeface="Arial" panose="020B0604020202020204" pitchFamily="34" charset="0"/>
            </a:endParaRPr>
          </a:p>
          <a:p>
            <a:pPr algn="just"/>
            <a:endParaRPr lang="en-US" dirty="0" smtClean="0"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1200" i="1" dirty="0" smtClean="0">
                <a:cs typeface="Arial" panose="020B0604020202020204" pitchFamily="34" charset="0"/>
              </a:rPr>
              <a:t>*</a:t>
            </a:r>
            <a:r>
              <a:rPr lang="ru-RU" sz="1200" i="1" dirty="0" smtClean="0">
                <a:cs typeface="Arial" panose="020B0604020202020204" pitchFamily="34" charset="0"/>
              </a:rPr>
              <a:t> </a:t>
            </a:r>
            <a:r>
              <a:rPr lang="ru-RU" sz="1200" i="1" dirty="0"/>
              <a:t>пункт </a:t>
            </a:r>
            <a:r>
              <a:rPr lang="ru-RU" sz="1200" i="1" dirty="0" smtClean="0"/>
              <a:t>04 Национального стандарта </a:t>
            </a:r>
            <a:r>
              <a:rPr lang="ru-RU" sz="1200" i="1" dirty="0"/>
              <a:t>ГОСТ Р ИСО 45001-2020 «Система менеджмента безопасности труда и охраны </a:t>
            </a:r>
            <a:r>
              <a:rPr lang="ru-RU" sz="1200" i="1" dirty="0" smtClean="0"/>
              <a:t>здоровья»;</a:t>
            </a:r>
          </a:p>
          <a:p>
            <a:pPr algn="just">
              <a:spcBef>
                <a:spcPts val="0"/>
              </a:spcBef>
            </a:pPr>
            <a:r>
              <a:rPr lang="ru-RU" sz="1200" i="1" dirty="0" smtClean="0"/>
              <a:t>Требования Международный стандарт </a:t>
            </a:r>
            <a:r>
              <a:rPr lang="en-US" sz="1200" i="1" dirty="0"/>
              <a:t>ISO</a:t>
            </a:r>
            <a:r>
              <a:rPr lang="ru-RU" sz="1200" i="1" dirty="0"/>
              <a:t> 45001:2018 «Система менеджмента в области охраны здоровья и безопасности труда</a:t>
            </a:r>
            <a:r>
              <a:rPr lang="ru-RU" sz="1200" i="1" dirty="0" smtClean="0"/>
              <a:t>»</a:t>
            </a:r>
            <a:endParaRPr lang="ru-RU" sz="1200" i="1" dirty="0"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8478382" y="3188117"/>
            <a:ext cx="2677298" cy="2680977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pic>
        <p:nvPicPr>
          <p:cNvPr id="5" name="Рисунок 4" descr="C:\Users\IbriashkinOV\Desktop\attachment.png"/>
          <p:cNvPicPr/>
          <p:nvPr/>
        </p:nvPicPr>
        <p:blipFill>
          <a:blip r:embed="rId2"/>
          <a:stretch/>
        </p:blipFill>
        <p:spPr bwMode="auto">
          <a:xfrm>
            <a:off x="8478382" y="3188117"/>
            <a:ext cx="2677298" cy="2680976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reflection endPos="0" dist="508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1097278" y="1737360"/>
            <a:ext cx="100584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cs typeface="Arial" panose="020B0604020202020204" pitchFamily="34" charset="0"/>
              </a:rPr>
              <a:t>Программа «Мероприятия по предотвращению падений работников организаций» предлагает комплекс мер, направленных на предупреждение травматизма работников в результате падений на поверхности одного уровня (без проведения работ на высоте) путем внедрения превентивных мероприятий, с последующим мониторингом их выполнения и дальнейшим управлением.</a:t>
            </a:r>
          </a:p>
        </p:txBody>
      </p:sp>
    </p:spTree>
    <p:extLst>
      <p:ext uri="{BB962C8B-B14F-4D97-AF65-F5344CB8AC3E}">
        <p14:creationId xmlns:p14="http://schemas.microsoft.com/office/powerpoint/2010/main" val="130152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Ключевые документы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10058402" cy="839801"/>
          </a:xfrm>
        </p:spPr>
        <p:txBody>
          <a:bodyPr>
            <a:normAutofit/>
          </a:bodyPr>
          <a:lstStyle/>
          <a:p>
            <a:pPr algn="just"/>
            <a:r>
              <a:rPr lang="ru-RU" sz="1800" dirty="0"/>
              <a:t>Программа </a:t>
            </a:r>
            <a:r>
              <a:rPr lang="ru-RU" sz="1800" dirty="0" smtClean="0"/>
              <a:t>подразумевает использование нескольких</a:t>
            </a:r>
            <a:r>
              <a:rPr lang="en-US" sz="1800" dirty="0" smtClean="0"/>
              <a:t> </a:t>
            </a:r>
            <a:r>
              <a:rPr lang="ru-RU" sz="1800" dirty="0" smtClean="0"/>
              <a:t>ключевых </a:t>
            </a:r>
            <a:r>
              <a:rPr lang="ru-RU" sz="1800" dirty="0"/>
              <a:t>документов </a:t>
            </a:r>
            <a:r>
              <a:rPr lang="ru-RU" sz="1800" dirty="0" smtClean="0"/>
              <a:t>в рамках  </a:t>
            </a:r>
            <a:r>
              <a:rPr lang="ru-RU" sz="1800" dirty="0"/>
              <a:t>реализации</a:t>
            </a:r>
            <a:r>
              <a:rPr lang="ru-RU" sz="1800" dirty="0" smtClean="0"/>
              <a:t>:</a:t>
            </a: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97278" y="3481917"/>
            <a:ext cx="1796551" cy="246909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080" y="3611562"/>
            <a:ext cx="3117772" cy="22098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103" y="3611150"/>
            <a:ext cx="3041576" cy="22102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097278" y="2362369"/>
            <a:ext cx="17965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/>
              <a:t>Типовой </a:t>
            </a:r>
            <a:r>
              <a:rPr lang="ru-RU" dirty="0"/>
              <a:t>перечень мероприятий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5080" y="2362369"/>
            <a:ext cx="3117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dirty="0" smtClean="0"/>
              <a:t>План </a:t>
            </a:r>
            <a:r>
              <a:rPr lang="ru-RU" dirty="0"/>
              <a:t>мероприятий по устранению </a:t>
            </a:r>
            <a:r>
              <a:rPr lang="ru-RU" dirty="0" smtClean="0"/>
              <a:t>опасностей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114103" y="2362369"/>
            <a:ext cx="3041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Диаграмма </a:t>
            </a:r>
          </a:p>
          <a:p>
            <a:pPr algn="ctr"/>
            <a:r>
              <a:rPr lang="ru-RU" dirty="0" smtClean="0"/>
              <a:t>«Галстук-Бабочка»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583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Риски и опасности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/>
              <a:t>Для составления унифицированного Плана мероприятий по устранению опасностей травмирования работников в результате падений Программа предлагает взять за основу наиболее часто встречающиеся опасности: </a:t>
            </a:r>
            <a:endParaRPr lang="en-US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СКОЛЬЗКАЯ ПОВЕРХНОСТЬ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НЕРОВНАЯ ПОВЕРХНОСТЬ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НЕДОСТАТОЧНЫЙ УРОВЕНЬ ОСВЕЩЕНИЯ</a:t>
            </a:r>
          </a:p>
          <a:p>
            <a:pPr algn="just"/>
            <a:r>
              <a:rPr lang="ru-RU" dirty="0" smtClean="0"/>
              <a:t>Сформированный План мероприятий позволяет управлять данными опасностями и идентифицированными рисками травмирования работников, связанными с падением на ровной поверхности.</a:t>
            </a:r>
            <a:endParaRPr lang="en-US" dirty="0" smtClean="0"/>
          </a:p>
          <a:p>
            <a:pPr algn="just"/>
            <a:r>
              <a:rPr lang="ru-RU" b="1" dirty="0" smtClean="0"/>
              <a:t>ВАЖНО! </a:t>
            </a:r>
            <a:r>
              <a:rPr lang="ru-RU" dirty="0" smtClean="0"/>
              <a:t>Перечень опасностей </a:t>
            </a:r>
            <a:r>
              <a:rPr lang="ru-RU" dirty="0"/>
              <a:t>не являются </a:t>
            </a:r>
            <a:r>
              <a:rPr lang="ru-RU" dirty="0" smtClean="0"/>
              <a:t>исчерпывающим. </a:t>
            </a:r>
            <a:r>
              <a:rPr lang="ru-RU" dirty="0"/>
              <a:t>При необходимости работодатель может организовать идентификацию опасностей с дальнейшей </a:t>
            </a:r>
            <a:r>
              <a:rPr lang="ru-RU" dirty="0" smtClean="0"/>
              <a:t>разработкой дополнительного комплекса </a:t>
            </a:r>
            <a:r>
              <a:rPr lang="ru-RU" dirty="0"/>
              <a:t>мероприятий по снижению их уровня.</a:t>
            </a:r>
          </a:p>
        </p:txBody>
      </p:sp>
    </p:spTree>
    <p:extLst>
      <p:ext uri="{BB962C8B-B14F-4D97-AF65-F5344CB8AC3E}">
        <p14:creationId xmlns:p14="http://schemas.microsoft.com/office/powerpoint/2010/main" val="304945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Этапы внедрения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Внедрение и реализация </a:t>
            </a:r>
            <a:r>
              <a:rPr lang="ru-RU" dirty="0"/>
              <a:t>Программы делится на </a:t>
            </a:r>
            <a:r>
              <a:rPr lang="ru-RU" dirty="0" smtClean="0"/>
              <a:t>4 этапа </a:t>
            </a:r>
            <a:r>
              <a:rPr lang="ru-RU" dirty="0"/>
              <a:t>с разграничением по вышеуказанным опасностям и разработкой мероприятий по их устранению (или </a:t>
            </a:r>
            <a:r>
              <a:rPr lang="ru-RU" dirty="0" smtClean="0"/>
              <a:t>снижению их уровня).</a:t>
            </a:r>
          </a:p>
          <a:p>
            <a:r>
              <a:rPr lang="ru-RU" dirty="0" smtClean="0"/>
              <a:t>Этап 1 – составление и утверждение </a:t>
            </a:r>
            <a:r>
              <a:rPr lang="ru-RU" dirty="0"/>
              <a:t>Плана мероприятий по устранению выявленных </a:t>
            </a:r>
            <a:r>
              <a:rPr lang="ru-RU" dirty="0" smtClean="0"/>
              <a:t>опасностей;</a:t>
            </a:r>
          </a:p>
          <a:p>
            <a:r>
              <a:rPr lang="ru-RU" dirty="0" smtClean="0"/>
              <a:t>Этап 2 – реализация Плана мероприятий;</a:t>
            </a:r>
          </a:p>
          <a:p>
            <a:r>
              <a:rPr lang="ru-RU" dirty="0" smtClean="0"/>
              <a:t>Этап 3 – мониторинг, оценка и визуализация выполнения мероприятий;</a:t>
            </a:r>
          </a:p>
          <a:p>
            <a:r>
              <a:rPr lang="ru-RU" dirty="0" smtClean="0"/>
              <a:t>Этап 4 – актуализация Плана мероприятий.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422" y="3563783"/>
            <a:ext cx="2594918" cy="259491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72805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Этап 1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97280" y="1846052"/>
            <a:ext cx="5827395" cy="444821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900" dirty="0"/>
              <a:t>Формирование и утверждение Плана мероприятий по устранению выявленных опасностей на основе Типового перечня </a:t>
            </a:r>
            <a:r>
              <a:rPr lang="ru-RU" sz="1900" dirty="0" smtClean="0"/>
              <a:t>мероприятий </a:t>
            </a:r>
            <a:r>
              <a:rPr lang="ru-RU" sz="1900" dirty="0"/>
              <a:t>(указанные мероприятия носят рекомендательный характер). </a:t>
            </a:r>
            <a:endParaRPr lang="ru-RU" sz="1900" dirty="0" smtClean="0"/>
          </a:p>
          <a:p>
            <a:pPr algn="just"/>
            <a:r>
              <a:rPr lang="ru-RU" sz="1900" dirty="0" smtClean="0"/>
              <a:t>Мероприятия </a:t>
            </a:r>
            <a:r>
              <a:rPr lang="ru-RU" sz="1900" dirty="0"/>
              <a:t>подразделяются на 4 категории: </a:t>
            </a:r>
            <a:endParaRPr lang="ru-RU" sz="1900" dirty="0" smtClean="0"/>
          </a:p>
          <a:p>
            <a:pPr algn="ctr"/>
            <a:r>
              <a:rPr lang="ru-RU" sz="1900" dirty="0" smtClean="0"/>
              <a:t>организационные</a:t>
            </a:r>
          </a:p>
          <a:p>
            <a:pPr algn="ctr"/>
            <a:r>
              <a:rPr lang="ru-RU" sz="1900" dirty="0" smtClean="0"/>
              <a:t>технические</a:t>
            </a:r>
          </a:p>
          <a:p>
            <a:pPr algn="ctr"/>
            <a:r>
              <a:rPr lang="ru-RU" sz="1900" dirty="0" smtClean="0"/>
              <a:t>контрольные </a:t>
            </a:r>
          </a:p>
          <a:p>
            <a:pPr algn="ctr"/>
            <a:r>
              <a:rPr lang="ru-RU" sz="1900" dirty="0" smtClean="0"/>
              <a:t>реактивные</a:t>
            </a:r>
          </a:p>
          <a:p>
            <a:pPr algn="just"/>
            <a:r>
              <a:rPr lang="ru-RU" sz="1900" dirty="0" smtClean="0"/>
              <a:t>Организационные</a:t>
            </a:r>
            <a:r>
              <a:rPr lang="ru-RU" sz="1900" dirty="0"/>
              <a:t>, технические, контрольные мероприятия направлены на снижение уровня имеющихся опасностей или на их полное устранение до наступления падения. </a:t>
            </a:r>
            <a:endParaRPr lang="ru-RU" sz="1900" dirty="0" smtClean="0"/>
          </a:p>
          <a:p>
            <a:pPr algn="just"/>
            <a:r>
              <a:rPr lang="ru-RU" sz="1900" dirty="0" smtClean="0"/>
              <a:t>Реактивные </a:t>
            </a:r>
            <a:r>
              <a:rPr lang="ru-RU" sz="1900" dirty="0"/>
              <a:t>мероприятия направлены на снижение тяжести последствий уже произошедшего падения.</a:t>
            </a:r>
          </a:p>
          <a:p>
            <a:pPr algn="just"/>
            <a:endParaRPr lang="ru-RU" dirty="0"/>
          </a:p>
        </p:txBody>
      </p:sp>
      <p:pic>
        <p:nvPicPr>
          <p:cNvPr id="7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574278" y="1846052"/>
            <a:ext cx="3236597" cy="444821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894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Этап 2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97280" y="3394447"/>
            <a:ext cx="10058400" cy="839801"/>
          </a:xfrm>
        </p:spPr>
        <p:txBody>
          <a:bodyPr/>
          <a:lstStyle/>
          <a:p>
            <a:pPr algn="just"/>
            <a:r>
              <a:rPr lang="ru-RU" dirty="0"/>
              <a:t>Реализация Плана мероприятий по устранению выявленных </a:t>
            </a:r>
            <a:r>
              <a:rPr lang="ru-RU" dirty="0" smtClean="0"/>
              <a:t>опасностей, </a:t>
            </a:r>
            <a:r>
              <a:rPr lang="ru-RU" dirty="0"/>
              <a:t>согласно установленным срокам.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18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Этап 3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97280" y="3097885"/>
            <a:ext cx="10058400" cy="202605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/>
              <a:t>Мониторинг реализации мероприятий с визуализацией и детальным анализом результативности / не результативности мероприятий. </a:t>
            </a:r>
            <a:endParaRPr lang="ru-RU" dirty="0" smtClean="0"/>
          </a:p>
          <a:p>
            <a:pPr algn="just"/>
            <a:r>
              <a:rPr lang="ru-RU" dirty="0"/>
              <a:t>Проведение мониторинга предлагается проводить на ежегодной основе.</a:t>
            </a:r>
          </a:p>
          <a:p>
            <a:pPr algn="just"/>
            <a:r>
              <a:rPr lang="ru-RU" dirty="0" smtClean="0"/>
              <a:t>Для </a:t>
            </a:r>
            <a:r>
              <a:rPr lang="ru-RU" dirty="0"/>
              <a:t>визуализации эффективности реализованных мероприятий предлагается использовать </a:t>
            </a:r>
            <a:r>
              <a:rPr lang="ru-RU" dirty="0" smtClean="0"/>
              <a:t>диаграмму «Галстук-Бабочка</a:t>
            </a:r>
            <a:r>
              <a:rPr lang="ru-RU" dirty="0"/>
              <a:t>» (п.Б.4.2 ГОСТ Р </a:t>
            </a:r>
            <a:r>
              <a:rPr lang="ru-RU" dirty="0" smtClean="0"/>
              <a:t>58771-2019 «Менеджмент </a:t>
            </a:r>
            <a:r>
              <a:rPr lang="ru-RU" dirty="0"/>
              <a:t>риска. Технологии оценки </a:t>
            </a:r>
            <a:r>
              <a:rPr lang="ru-RU" dirty="0" smtClean="0"/>
              <a:t>риска»). </a:t>
            </a:r>
          </a:p>
        </p:txBody>
      </p:sp>
    </p:spTree>
    <p:extLst>
      <p:ext uri="{BB962C8B-B14F-4D97-AF65-F5344CB8AC3E}">
        <p14:creationId xmlns:p14="http://schemas.microsoft.com/office/powerpoint/2010/main" val="411309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Этап 4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097280" y="2946717"/>
            <a:ext cx="4937760" cy="1821391"/>
          </a:xfrm>
        </p:spPr>
        <p:txBody>
          <a:bodyPr/>
          <a:lstStyle/>
          <a:p>
            <a:pPr algn="just"/>
            <a:r>
              <a:rPr lang="ru-RU" dirty="0" smtClean="0"/>
              <a:t>Актуализация Плана </a:t>
            </a:r>
            <a:r>
              <a:rPr lang="ru-RU" dirty="0"/>
              <a:t>мероприятий по устранению выявленных опасностей на основании проведенного анализа результативности и выявления слабых мест </a:t>
            </a:r>
            <a:r>
              <a:rPr lang="ru-RU" dirty="0" smtClean="0"/>
              <a:t>ранее разработанного </a:t>
            </a:r>
            <a:r>
              <a:rPr lang="ru-RU" dirty="0"/>
              <a:t>Плана мероприятий по устранению </a:t>
            </a:r>
            <a:r>
              <a:rPr lang="ru-RU" dirty="0" smtClean="0"/>
              <a:t>опасностей.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2108518"/>
            <a:ext cx="4934978" cy="349779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0416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 «Галстук-Бабочка»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440766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/>
              <a:t>Метод </a:t>
            </a:r>
            <a:r>
              <a:rPr lang="ru-RU" sz="1400" dirty="0"/>
              <a:t>оценки риска "галстук-бабочка" представляет собой схематический способ описания и анализа пути развития опасного события от причин до последствий. В нем отображаются элементы управления, которые изменяют вероятность события и те, которые изменяют последствия, если происходит событие.</a:t>
            </a:r>
          </a:p>
          <a:p>
            <a:pPr algn="just"/>
            <a:r>
              <a:rPr lang="ru-RU" sz="1400" dirty="0"/>
              <a:t>В нашем случае элементами управления (</a:t>
            </a:r>
            <a:r>
              <a:rPr lang="ru-RU" sz="1400" dirty="0" smtClean="0"/>
              <a:t>предупреждающие и реагирующие контроли) </a:t>
            </a:r>
            <a:r>
              <a:rPr lang="ru-RU" sz="1400" dirty="0"/>
              <a:t>являются мероприятия, направленные на устранение опасностей и опасных событий. Предупреждающие контроли (организационные, технические, контрольные мероприятия) служат своего рода барьерами на пути к падению. Реактивные контроли (реактивные мероприятия) служат барьером, смягчающим тяжесть последствий произошедшего падения.</a:t>
            </a:r>
          </a:p>
          <a:p>
            <a:pPr algn="just"/>
            <a:r>
              <a:rPr lang="ru-RU" sz="1400" dirty="0"/>
              <a:t>При проведении мониторинга реализации мероприятий предлагается отображать на диаграмме «галстук-бабочка» цветовой заливкой выполненные мероприятия зеленым цветом, а не выполненные мероприятия - красный цветом. В итоге сформированная диаграмма визуально показывает контроли (барьеры), в которых имеются определенные пробелы (недоработки), которые необходимо переработать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1961092"/>
            <a:ext cx="5793646" cy="421004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1177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5224" y="1884363"/>
            <a:ext cx="5505877" cy="40227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184" y="1884363"/>
            <a:ext cx="5774515" cy="402550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1221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Пример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0625" t="10417" r="9453" b="11250"/>
          <a:stretch/>
        </p:blipFill>
        <p:spPr>
          <a:xfrm>
            <a:off x="2081807" y="1807634"/>
            <a:ext cx="8089346" cy="445981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1232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97280" y="3261143"/>
            <a:ext cx="1005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Внедрение Программы «Мероприятия по предотвращению падений работников организаций» позволяет значительно минимизировать уровень риска и повысить уровень культуры безопасности в организациях.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4839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97280" y="2018269"/>
            <a:ext cx="10058400" cy="807555"/>
          </a:xfrm>
        </p:spPr>
        <p:txBody>
          <a:bodyPr>
            <a:normAutofit/>
          </a:bodyPr>
          <a:lstStyle/>
          <a:p>
            <a:pPr algn="ctr"/>
            <a:r>
              <a:rPr lang="ru-RU" sz="4900" dirty="0" smtClean="0"/>
              <a:t>Спасибо за внимание!</a:t>
            </a:r>
            <a:endParaRPr lang="ru-RU" sz="49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097280" y="4453127"/>
            <a:ext cx="10058400" cy="146987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97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401</TotalTime>
  <Words>832</Words>
  <Application>Microsoft Office PowerPoint</Application>
  <PresentationFormat>Произвольный</PresentationFormat>
  <Paragraphs>66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Ретро</vt:lpstr>
      <vt:lpstr>Программа:  Мероприятия по предотвращению падений работников организаций</vt:lpstr>
      <vt:lpstr>Введение</vt:lpstr>
      <vt:lpstr>Введение</vt:lpstr>
      <vt:lpstr>Предупреждение травматизма</vt:lpstr>
      <vt:lpstr>Ключевые документы</vt:lpstr>
      <vt:lpstr>Риски и опасности</vt:lpstr>
      <vt:lpstr>Этапы внедрения</vt:lpstr>
      <vt:lpstr>Этап 1</vt:lpstr>
      <vt:lpstr>Этап 2</vt:lpstr>
      <vt:lpstr>Этап 3</vt:lpstr>
      <vt:lpstr>Этап 4</vt:lpstr>
      <vt:lpstr>Метод «Галстук-Бабочка»</vt:lpstr>
      <vt:lpstr>Пример</vt:lpstr>
      <vt:lpstr>Пример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Ибряшкин Олег Владиславович</dc:creator>
  <cp:lastModifiedBy>Люкевич Леонид Константинович</cp:lastModifiedBy>
  <cp:revision>33</cp:revision>
  <dcterms:created xsi:type="dcterms:W3CDTF">2024-11-25T12:43:43Z</dcterms:created>
  <dcterms:modified xsi:type="dcterms:W3CDTF">2025-01-17T09:50:00Z</dcterms:modified>
</cp:coreProperties>
</file>