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0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72" r:id="rId13"/>
    <p:sldId id="268" r:id="rId14"/>
    <p:sldId id="277" r:id="rId15"/>
    <p:sldId id="278" r:id="rId16"/>
    <p:sldId id="271" r:id="rId17"/>
    <p:sldId id="275" r:id="rId18"/>
    <p:sldId id="276" r:id="rId1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8000"/>
    <a:srgbClr val="009900"/>
    <a:srgbClr val="006600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Средний стиль 2 -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C083E6E3-FA7D-4D7B-A595-EF9225AFEA82}" styleName="Светлый стиль 1 - акцент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073A0DAA-6AF3-43AB-8588-CEC1D06C72B9}" styleName="Средний стиль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68D230F3-CF80-4859-8CE7-A43EE81993B5}" styleName="Светлый стиль 1 - акцент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943" autoAdjust="0"/>
  </p:normalViewPr>
  <p:slideViewPr>
    <p:cSldViewPr>
      <p:cViewPr varScale="1">
        <p:scale>
          <a:sx n="110" d="100"/>
          <a:sy n="110" d="100"/>
        </p:scale>
        <p:origin x="-164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49CAB86-1F0C-49A1-85F7-215901CEF65F}" type="datetimeFigureOut">
              <a:rPr lang="ru-RU" smtClean="0"/>
              <a:pPr/>
              <a:t>28.07.2023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BBCEE05-CA11-4041-A3F5-865B1BD2F164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BCEE05-CA11-4041-A3F5-865B1BD2F164}" type="slidenum">
              <a:rPr lang="ru-RU" smtClean="0"/>
              <a:pPr/>
              <a:t>3</a:t>
            </a:fld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BCEE05-CA11-4041-A3F5-865B1BD2F164}" type="slidenum">
              <a:rPr lang="ru-RU" smtClean="0"/>
              <a:pPr/>
              <a:t>4</a:t>
            </a:fld>
            <a:endParaRPr lang="ru-RU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BCEE05-CA11-4041-A3F5-865B1BD2F164}" type="slidenum">
              <a:rPr lang="ru-RU" smtClean="0"/>
              <a:pPr/>
              <a:t>5</a:t>
            </a:fld>
            <a:endParaRPr lang="ru-RU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BCEE05-CA11-4041-A3F5-865B1BD2F164}" type="slidenum">
              <a:rPr lang="ru-RU" smtClean="0"/>
              <a:pPr/>
              <a:t>6</a:t>
            </a:fld>
            <a:endParaRPr lang="ru-RU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BCEE05-CA11-4041-A3F5-865B1BD2F164}" type="slidenum">
              <a:rPr lang="ru-RU" smtClean="0"/>
              <a:pPr/>
              <a:t>7</a:t>
            </a:fld>
            <a:endParaRPr lang="ru-RU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BCEE05-CA11-4041-A3F5-865B1BD2F164}" type="slidenum">
              <a:rPr lang="ru-RU" smtClean="0"/>
              <a:pPr/>
              <a:t>8</a:t>
            </a:fld>
            <a:endParaRPr lang="ru-RU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BCEE05-CA11-4041-A3F5-865B1BD2F164}" type="slidenum">
              <a:rPr lang="ru-RU" smtClean="0"/>
              <a:pPr/>
              <a:t>9</a:t>
            </a:fld>
            <a:endParaRPr lang="ru-RU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BCEE05-CA11-4041-A3F5-865B1BD2F164}" type="slidenum">
              <a:rPr lang="ru-RU" smtClean="0"/>
              <a:pPr/>
              <a:t>10</a:t>
            </a:fld>
            <a:endParaRPr lang="ru-RU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BCEE05-CA11-4041-A3F5-865B1BD2F164}" type="slidenum">
              <a:rPr lang="ru-RU" smtClean="0"/>
              <a:pPr/>
              <a:t>11</a:t>
            </a:fld>
            <a:endParaRPr lang="ru-RU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BCEE05-CA11-4041-A3F5-865B1BD2F164}" type="slidenum">
              <a:rPr lang="ru-RU" smtClean="0"/>
              <a:pPr/>
              <a:t>12</a:t>
            </a:fld>
            <a:endParaRPr lang="ru-RU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BCEE05-CA11-4041-A3F5-865B1BD2F164}" type="slidenum">
              <a:rPr lang="ru-RU" smtClean="0"/>
              <a:pPr/>
              <a:t>13</a:t>
            </a:fld>
            <a:endParaRPr lang="ru-RU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BCEE05-CA11-4041-A3F5-865B1BD2F164}" type="slidenum">
              <a:rPr lang="ru-RU" smtClean="0"/>
              <a:pPr/>
              <a:t>14</a:t>
            </a:fld>
            <a:endParaRPr lang="ru-RU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BCEE05-CA11-4041-A3F5-865B1BD2F164}" type="slidenum">
              <a:rPr lang="ru-RU" smtClean="0"/>
              <a:pPr/>
              <a:t>15</a:t>
            </a:fld>
            <a:endParaRPr lang="ru-RU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BCEE05-CA11-4041-A3F5-865B1BD2F164}" type="slidenum">
              <a:rPr lang="ru-RU" smtClean="0"/>
              <a:pPr/>
              <a:t>16</a:t>
            </a:fld>
            <a:endParaRPr lang="ru-RU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BCEE05-CA11-4041-A3F5-865B1BD2F164}" type="slidenum">
              <a:rPr lang="ru-RU" smtClean="0"/>
              <a:pPr/>
              <a:t>17</a:t>
            </a:fld>
            <a:endParaRPr lang="ru-RU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BCEE05-CA11-4041-A3F5-865B1BD2F164}" type="slidenum">
              <a:rPr lang="ru-RU" smtClean="0"/>
              <a:pPr/>
              <a:t>18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262572-0C8E-45ED-8EA6-CE3894967008}" type="datetime1">
              <a:rPr lang="ru-RU" smtClean="0"/>
              <a:pPr/>
              <a:t>28.07.2023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D3FEE8-974B-4D8A-9214-D382896977B9}" type="datetime1">
              <a:rPr lang="ru-RU" smtClean="0"/>
              <a:pPr/>
              <a:t>28.07.2023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AFF4E9-04F4-4DBD-BB3B-8BF13174BEB9}" type="datetime1">
              <a:rPr lang="ru-RU" smtClean="0"/>
              <a:pPr/>
              <a:t>28.07.2023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F3D72D-B3B5-4CCE-B3FA-0A9BB78E8AA4}" type="datetime1">
              <a:rPr lang="ru-RU" smtClean="0"/>
              <a:pPr/>
              <a:t>28.07.2023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431950-1B83-4E0D-86E7-8DFC246B6BBE}" type="datetime1">
              <a:rPr lang="ru-RU" smtClean="0"/>
              <a:pPr/>
              <a:t>28.07.2023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15449C-CC10-4E8A-8463-D8F6D01C785C}" type="datetime1">
              <a:rPr lang="ru-RU" smtClean="0"/>
              <a:pPr/>
              <a:t>28.07.2023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8E4A80-054F-4D66-9A4C-BE04CD1978B7}" type="datetime1">
              <a:rPr lang="ru-RU" smtClean="0"/>
              <a:pPr/>
              <a:t>28.07.2023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743B9E-5BFB-4BAD-8A2B-023BF08DAFCA}" type="datetime1">
              <a:rPr lang="ru-RU" smtClean="0"/>
              <a:pPr/>
              <a:t>28.07.2023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6EE96C-4711-49D0-948A-D43763505E18}" type="datetime1">
              <a:rPr lang="ru-RU" smtClean="0"/>
              <a:pPr/>
              <a:t>28.07.2023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CFD0EB-073C-46A7-9C51-5A4E8A40C115}" type="datetime1">
              <a:rPr lang="ru-RU" smtClean="0"/>
              <a:pPr/>
              <a:t>28.07.2023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AB2E10-72E8-4F17-9D5F-E13DB6489D30}" type="datetime1">
              <a:rPr lang="ru-RU" smtClean="0"/>
              <a:pPr/>
              <a:t>28.07.2023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153C40-DF5E-40E2-A7D7-6111756F0C96}" type="datetime1">
              <a:rPr lang="ru-RU" smtClean="0"/>
              <a:pPr/>
              <a:t>28.07.2023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7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jpeg"/><Relationship Id="rId4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9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eg"/><Relationship Id="rId5" Type="http://schemas.openxmlformats.org/officeDocument/2006/relationships/image" Target="../media/image8.png"/><Relationship Id="rId4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image" Target="../media/image12.jpeg"/><Relationship Id="rId4" Type="http://schemas.openxmlformats.org/officeDocument/2006/relationships/image" Target="../media/image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eg"/><Relationship Id="rId5" Type="http://schemas.openxmlformats.org/officeDocument/2006/relationships/image" Target="../media/image14.jpeg"/><Relationship Id="rId4" Type="http://schemas.openxmlformats.org/officeDocument/2006/relationships/image" Target="../media/image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eg"/><Relationship Id="rId5" Type="http://schemas.openxmlformats.org/officeDocument/2006/relationships/image" Target="../media/image15.png"/><Relationship Id="rId4" Type="http://schemas.openxmlformats.org/officeDocument/2006/relationships/image" Target="../media/image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5" Type="http://schemas.openxmlformats.org/officeDocument/2006/relationships/image" Target="../media/image16.jpeg"/><Relationship Id="rId4" Type="http://schemas.openxmlformats.org/officeDocument/2006/relationships/image" Target="../media/image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1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eg"/><Relationship Id="rId5" Type="http://schemas.openxmlformats.org/officeDocument/2006/relationships/image" Target="../media/image18.jpeg"/><Relationship Id="rId4" Type="http://schemas.openxmlformats.org/officeDocument/2006/relationships/image" Target="../media/image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2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eg"/><Relationship Id="rId5" Type="http://schemas.openxmlformats.org/officeDocument/2006/relationships/image" Target="../media/image20.png"/><Relationship Id="rId4" Type="http://schemas.openxmlformats.org/officeDocument/2006/relationships/image" Target="../media/image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2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eg"/><Relationship Id="rId5" Type="http://schemas.openxmlformats.org/officeDocument/2006/relationships/image" Target="../media/image22.png"/><Relationship Id="rId4" Type="http://schemas.openxmlformats.org/officeDocument/2006/relationships/image" Target="../media/image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25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png"/><Relationship Id="rId5" Type="http://schemas.openxmlformats.org/officeDocument/2006/relationships/image" Target="../media/image5.jpeg"/><Relationship Id="rId4" Type="http://schemas.openxmlformats.org/officeDocument/2006/relationships/image" Target="../media/image2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.png"/><Relationship Id="rId5" Type="http://schemas.openxmlformats.org/officeDocument/2006/relationships/image" Target="../media/image5.jpeg"/><Relationship Id="rId4" Type="http://schemas.openxmlformats.org/officeDocument/2006/relationships/image" Target="../media/image2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7" descr="arm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5800" y="457200"/>
            <a:ext cx="1295400" cy="16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Прямоугольник 5"/>
          <p:cNvSpPr/>
          <p:nvPr/>
        </p:nvSpPr>
        <p:spPr>
          <a:xfrm>
            <a:off x="179512" y="2690336"/>
            <a:ext cx="8424936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sz="4400" b="1" dirty="0" smtClean="0">
                <a:solidFill>
                  <a:schemeClr val="bg1"/>
                </a:solidFill>
                <a:latin typeface="Calibri" pitchFamily="34" charset="0"/>
              </a:rPr>
              <a:t>СТРАТЕГИЯ</a:t>
            </a:r>
            <a:r>
              <a:rPr lang="ru-RU" sz="2500" b="1" dirty="0" smtClean="0">
                <a:solidFill>
                  <a:schemeClr val="bg1"/>
                </a:solidFill>
                <a:latin typeface="Calibri" pitchFamily="34" charset="0"/>
              </a:rPr>
              <a:t> </a:t>
            </a:r>
            <a:br>
              <a:rPr lang="ru-RU" sz="2500" b="1" dirty="0" smtClean="0">
                <a:solidFill>
                  <a:schemeClr val="bg1"/>
                </a:solidFill>
                <a:latin typeface="Calibri" pitchFamily="34" charset="0"/>
              </a:rPr>
            </a:br>
            <a:r>
              <a:rPr lang="ru-RU" sz="2500" b="1" dirty="0" smtClean="0">
                <a:solidFill>
                  <a:schemeClr val="bg1"/>
                </a:solidFill>
                <a:latin typeface="Calibri" pitchFamily="34" charset="0"/>
              </a:rPr>
              <a:t>социально-экономического развития </a:t>
            </a:r>
          </a:p>
          <a:p>
            <a:pPr algn="r"/>
            <a:r>
              <a:rPr lang="ru-RU" sz="2500" b="1" dirty="0" smtClean="0">
                <a:solidFill>
                  <a:schemeClr val="bg1"/>
                </a:solidFill>
                <a:latin typeface="Calibri" pitchFamily="34" charset="0"/>
              </a:rPr>
              <a:t>городского округа Жигулевск </a:t>
            </a:r>
          </a:p>
          <a:p>
            <a:pPr algn="r"/>
            <a:r>
              <a:rPr lang="ru-RU" sz="2500" b="1" dirty="0" smtClean="0">
                <a:solidFill>
                  <a:schemeClr val="bg1"/>
                </a:solidFill>
                <a:latin typeface="Calibri" pitchFamily="34" charset="0"/>
              </a:rPr>
              <a:t>Самарской области </a:t>
            </a:r>
            <a:br>
              <a:rPr lang="ru-RU" sz="2500" b="1" dirty="0" smtClean="0">
                <a:solidFill>
                  <a:schemeClr val="bg1"/>
                </a:solidFill>
                <a:latin typeface="Calibri" pitchFamily="34" charset="0"/>
              </a:rPr>
            </a:br>
            <a:r>
              <a:rPr lang="ru-RU" sz="2500" b="1" dirty="0" smtClean="0">
                <a:solidFill>
                  <a:schemeClr val="bg1"/>
                </a:solidFill>
                <a:latin typeface="Calibri" pitchFamily="34" charset="0"/>
              </a:rPr>
              <a:t>на период до 2030 года</a:t>
            </a:r>
            <a:endParaRPr lang="ru-RU" sz="2500" dirty="0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2483768" y="4941168"/>
            <a:ext cx="6660232" cy="72008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4067944" y="5085184"/>
            <a:ext cx="5076056" cy="72008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Rectangle 6"/>
          <p:cNvSpPr>
            <a:spLocks noChangeArrowheads="1"/>
          </p:cNvSpPr>
          <p:nvPr/>
        </p:nvSpPr>
        <p:spPr bwMode="auto">
          <a:xfrm>
            <a:off x="5715000" y="5661248"/>
            <a:ext cx="2457400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/>
            <a:r>
              <a:rPr lang="ru-RU" sz="1600" b="1" dirty="0">
                <a:solidFill>
                  <a:schemeClr val="bg1"/>
                </a:solidFill>
                <a:latin typeface="Calibri" pitchFamily="34" charset="0"/>
              </a:rPr>
              <a:t>Итоги </a:t>
            </a:r>
            <a:r>
              <a:rPr lang="ru-RU" sz="1600" b="1" dirty="0" smtClean="0">
                <a:solidFill>
                  <a:schemeClr val="bg1"/>
                </a:solidFill>
                <a:latin typeface="Calibri" pitchFamily="34" charset="0"/>
              </a:rPr>
              <a:t>2018-2022 </a:t>
            </a:r>
            <a:r>
              <a:rPr lang="ru-RU" sz="1600" b="1" dirty="0">
                <a:solidFill>
                  <a:schemeClr val="bg1"/>
                </a:solidFill>
                <a:latin typeface="Calibri" pitchFamily="34" charset="0"/>
              </a:rPr>
              <a:t>гг.</a:t>
            </a:r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1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 txBox="1">
            <a:spLocks/>
          </p:cNvSpPr>
          <p:nvPr/>
        </p:nvSpPr>
        <p:spPr>
          <a:xfrm>
            <a:off x="457200" y="274638"/>
            <a:ext cx="8229600" cy="85010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vert="horz" lIns="720000" tIns="45720" rIns="91440" bIns="45720" rtlCol="0" anchor="ctr">
            <a:normAutofit/>
          </a:bodyPr>
          <a:lstStyle/>
          <a:p>
            <a:pPr algn="ctr"/>
            <a:r>
              <a:rPr lang="ru-RU" altLang="ru-RU" sz="2000" b="1" dirty="0" smtClean="0">
                <a:solidFill>
                  <a:schemeClr val="bg1"/>
                </a:solidFill>
                <a:latin typeface="Calibri" pitchFamily="34" charset="0"/>
              </a:rPr>
              <a:t>СТРАТЕГИЯ СОЦИАЛЬНО-ЭКОНОМИЧЕСКОГО РАЗВИТИЯ </a:t>
            </a:r>
          </a:p>
          <a:p>
            <a:pPr algn="ctr"/>
            <a:r>
              <a:rPr lang="ru-RU" altLang="ru-RU" sz="2000" b="1" dirty="0" smtClean="0">
                <a:solidFill>
                  <a:schemeClr val="bg1"/>
                </a:solidFill>
                <a:latin typeface="Calibri" pitchFamily="34" charset="0"/>
              </a:rPr>
              <a:t>ГОРОДСКОГО ОКРУГА ЖИГУЛЕВСК НА ПЕРИОД ДО 2030 ГОДА</a:t>
            </a:r>
          </a:p>
        </p:txBody>
      </p:sp>
      <p:pic>
        <p:nvPicPr>
          <p:cNvPr id="5" name="Picture 6" descr="arm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560" y="404664"/>
            <a:ext cx="518458" cy="6480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Rectangle 4"/>
          <p:cNvSpPr>
            <a:spLocks noChangeArrowheads="1"/>
          </p:cNvSpPr>
          <p:nvPr/>
        </p:nvSpPr>
        <p:spPr bwMode="auto">
          <a:xfrm>
            <a:off x="251520" y="1412776"/>
            <a:ext cx="2819400" cy="2057400"/>
          </a:xfrm>
          <a:prstGeom prst="rect">
            <a:avLst/>
          </a:prstGeom>
          <a:noFill/>
          <a:ln w="15875">
            <a:solidFill>
              <a:srgbClr val="002060"/>
            </a:solidFill>
            <a:miter lim="800000"/>
            <a:headEnd/>
            <a:tailEnd/>
          </a:ln>
          <a:effectLst/>
        </p:spPr>
        <p:txBody>
          <a:bodyPr anchor="ctr"/>
          <a:lstStyle/>
          <a:p>
            <a:pPr algn="ctr">
              <a:lnSpc>
                <a:spcPct val="80000"/>
              </a:lnSpc>
            </a:pPr>
            <a:r>
              <a:rPr lang="ru-RU" altLang="ru-RU" sz="1600" b="1" dirty="0">
                <a:solidFill>
                  <a:srgbClr val="002060"/>
                </a:solidFill>
                <a:latin typeface="Calibri" pitchFamily="34" charset="0"/>
              </a:rPr>
              <a:t>Стратегия социально-экономического развития городского округа Жигулевск Самарской области </a:t>
            </a:r>
          </a:p>
          <a:p>
            <a:pPr algn="ctr">
              <a:lnSpc>
                <a:spcPct val="80000"/>
              </a:lnSpc>
            </a:pPr>
            <a:r>
              <a:rPr lang="ru-RU" altLang="ru-RU" sz="1600" b="1" dirty="0">
                <a:solidFill>
                  <a:srgbClr val="002060"/>
                </a:solidFill>
                <a:latin typeface="Calibri" pitchFamily="34" charset="0"/>
              </a:rPr>
              <a:t>на период до 2030 года </a:t>
            </a:r>
          </a:p>
          <a:p>
            <a:pPr algn="ctr"/>
            <a:r>
              <a:rPr lang="ru-RU" altLang="ru-RU" sz="1200" dirty="0" smtClean="0">
                <a:solidFill>
                  <a:srgbClr val="002060"/>
                </a:solidFill>
                <a:latin typeface="Calibri" pitchFamily="34" charset="0"/>
              </a:rPr>
              <a:t>решение </a:t>
            </a:r>
            <a:r>
              <a:rPr lang="ru-RU" altLang="ru-RU" sz="1200" dirty="0">
                <a:solidFill>
                  <a:srgbClr val="002060"/>
                </a:solidFill>
                <a:latin typeface="Calibri" pitchFamily="34" charset="0"/>
              </a:rPr>
              <a:t>Думы городского округа Жигулевск Самарской области </a:t>
            </a:r>
          </a:p>
          <a:p>
            <a:pPr algn="ctr"/>
            <a:r>
              <a:rPr lang="ru-RU" altLang="ru-RU" sz="1200" dirty="0">
                <a:solidFill>
                  <a:srgbClr val="002060"/>
                </a:solidFill>
                <a:latin typeface="Calibri" pitchFamily="34" charset="0"/>
              </a:rPr>
              <a:t>от 21.02.2019 № 432</a:t>
            </a:r>
          </a:p>
        </p:txBody>
      </p:sp>
      <p:sp>
        <p:nvSpPr>
          <p:cNvPr id="14" name="Rectangle 5"/>
          <p:cNvSpPr>
            <a:spLocks noChangeArrowheads="1"/>
          </p:cNvSpPr>
          <p:nvPr/>
        </p:nvSpPr>
        <p:spPr bwMode="auto">
          <a:xfrm>
            <a:off x="3203848" y="1412776"/>
            <a:ext cx="2819400" cy="2057400"/>
          </a:xfrm>
          <a:prstGeom prst="rect">
            <a:avLst/>
          </a:prstGeom>
          <a:solidFill>
            <a:schemeClr val="bg1"/>
          </a:solidFill>
          <a:ln w="15875">
            <a:solidFill>
              <a:srgbClr val="002060"/>
            </a:solidFill>
            <a:miter lim="800000"/>
            <a:headEnd/>
            <a:tailEnd/>
          </a:ln>
          <a:effectLst/>
        </p:spPr>
        <p:txBody>
          <a:bodyPr anchor="ctr"/>
          <a:lstStyle/>
          <a:p>
            <a:pPr algn="ctr">
              <a:lnSpc>
                <a:spcPct val="80000"/>
              </a:lnSpc>
            </a:pPr>
            <a:r>
              <a:rPr lang="ru-RU" altLang="ru-RU" sz="1600" b="1" dirty="0">
                <a:solidFill>
                  <a:srgbClr val="002060"/>
                </a:solidFill>
                <a:latin typeface="Calibri" pitchFamily="34" charset="0"/>
                <a:sym typeface="Arial" charset="0"/>
              </a:rPr>
              <a:t>План мероприятий по реализации Стратегии социально-экономического развития городского округа Жигулевск Самарской области на период </a:t>
            </a:r>
          </a:p>
          <a:p>
            <a:pPr algn="ctr">
              <a:lnSpc>
                <a:spcPct val="80000"/>
              </a:lnSpc>
            </a:pPr>
            <a:r>
              <a:rPr lang="ru-RU" altLang="ru-RU" sz="1600" b="1" dirty="0">
                <a:solidFill>
                  <a:srgbClr val="002060"/>
                </a:solidFill>
                <a:latin typeface="Calibri" pitchFamily="34" charset="0"/>
                <a:sym typeface="Arial" charset="0"/>
              </a:rPr>
              <a:t>до 2030  года</a:t>
            </a:r>
          </a:p>
          <a:p>
            <a:pPr algn="ctr">
              <a:lnSpc>
                <a:spcPct val="80000"/>
              </a:lnSpc>
              <a:spcBef>
                <a:spcPct val="20000"/>
              </a:spcBef>
            </a:pPr>
            <a:r>
              <a:rPr lang="ru-RU" altLang="ru-RU" sz="1200" dirty="0" smtClean="0">
                <a:solidFill>
                  <a:srgbClr val="002060"/>
                </a:solidFill>
                <a:latin typeface="Calibri" pitchFamily="34" charset="0"/>
                <a:sym typeface="Arial" charset="0"/>
              </a:rPr>
              <a:t>постановление </a:t>
            </a:r>
            <a:r>
              <a:rPr lang="ru-RU" altLang="ru-RU" sz="1200" dirty="0">
                <a:solidFill>
                  <a:srgbClr val="002060"/>
                </a:solidFill>
                <a:latin typeface="Calibri" pitchFamily="34" charset="0"/>
                <a:sym typeface="Arial" charset="0"/>
              </a:rPr>
              <a:t>администрации городского округа Жигулевск Самарской области</a:t>
            </a:r>
          </a:p>
          <a:p>
            <a:pPr algn="ctr">
              <a:lnSpc>
                <a:spcPct val="80000"/>
              </a:lnSpc>
              <a:spcBef>
                <a:spcPct val="20000"/>
              </a:spcBef>
            </a:pPr>
            <a:r>
              <a:rPr lang="ru-RU" altLang="ru-RU" sz="1200" dirty="0">
                <a:solidFill>
                  <a:srgbClr val="002060"/>
                </a:solidFill>
                <a:latin typeface="Calibri" pitchFamily="34" charset="0"/>
                <a:sym typeface="Arial" charset="0"/>
              </a:rPr>
              <a:t>от 31.12.2019 № 2843  </a:t>
            </a:r>
            <a:endParaRPr lang="ru-RU" altLang="ru-RU" sz="1200" dirty="0">
              <a:solidFill>
                <a:srgbClr val="002060"/>
              </a:solidFill>
              <a:latin typeface="Calibri" pitchFamily="34" charset="0"/>
            </a:endParaRPr>
          </a:p>
        </p:txBody>
      </p:sp>
      <p:sp>
        <p:nvSpPr>
          <p:cNvPr id="15" name="Rectangle 6"/>
          <p:cNvSpPr>
            <a:spLocks noChangeArrowheads="1"/>
          </p:cNvSpPr>
          <p:nvPr/>
        </p:nvSpPr>
        <p:spPr bwMode="auto">
          <a:xfrm>
            <a:off x="6156176" y="1412776"/>
            <a:ext cx="2743200" cy="2057400"/>
          </a:xfrm>
          <a:prstGeom prst="rect">
            <a:avLst/>
          </a:prstGeom>
          <a:solidFill>
            <a:schemeClr val="bg1"/>
          </a:solidFill>
          <a:ln w="15875">
            <a:solidFill>
              <a:srgbClr val="002060"/>
            </a:solidFill>
            <a:miter lim="800000"/>
            <a:headEnd/>
            <a:tailEnd/>
          </a:ln>
          <a:effectLst/>
        </p:spPr>
        <p:txBody>
          <a:bodyPr anchor="ctr"/>
          <a:lstStyle/>
          <a:p>
            <a:pPr algn="ctr">
              <a:lnSpc>
                <a:spcPct val="80000"/>
              </a:lnSpc>
            </a:pPr>
            <a:r>
              <a:rPr lang="ru-RU" altLang="ru-RU" sz="1600" b="1" dirty="0">
                <a:solidFill>
                  <a:srgbClr val="002060"/>
                </a:solidFill>
                <a:latin typeface="Calibri" pitchFamily="34" charset="0"/>
                <a:sym typeface="Arial" charset="0"/>
              </a:rPr>
              <a:t>Корректировка Стратегии социально-экономического развития городского округа Жигулевск Самарской области на период </a:t>
            </a:r>
          </a:p>
          <a:p>
            <a:pPr algn="ctr">
              <a:lnSpc>
                <a:spcPct val="80000"/>
              </a:lnSpc>
            </a:pPr>
            <a:r>
              <a:rPr lang="ru-RU" altLang="ru-RU" sz="1600" b="1" dirty="0">
                <a:solidFill>
                  <a:srgbClr val="002060"/>
                </a:solidFill>
                <a:latin typeface="Calibri" pitchFamily="34" charset="0"/>
                <a:sym typeface="Arial" charset="0"/>
              </a:rPr>
              <a:t>до 2030 года</a:t>
            </a:r>
          </a:p>
          <a:p>
            <a:pPr algn="ctr"/>
            <a:r>
              <a:rPr lang="ru-RU" altLang="ru-RU" sz="1200" dirty="0" smtClean="0">
                <a:solidFill>
                  <a:srgbClr val="002060"/>
                </a:solidFill>
                <a:latin typeface="Calibri" pitchFamily="34" charset="0"/>
                <a:sym typeface="Arial" charset="0"/>
              </a:rPr>
              <a:t>решение </a:t>
            </a:r>
            <a:r>
              <a:rPr lang="ru-RU" altLang="ru-RU" sz="1200" dirty="0">
                <a:solidFill>
                  <a:srgbClr val="002060"/>
                </a:solidFill>
                <a:latin typeface="Calibri" pitchFamily="34" charset="0"/>
                <a:sym typeface="Arial" charset="0"/>
              </a:rPr>
              <a:t>Думы городского округа Жигулевск Самарской области </a:t>
            </a:r>
          </a:p>
          <a:p>
            <a:pPr algn="ctr"/>
            <a:r>
              <a:rPr lang="ru-RU" altLang="ru-RU" sz="1200" dirty="0">
                <a:solidFill>
                  <a:srgbClr val="002060"/>
                </a:solidFill>
                <a:latin typeface="Calibri" pitchFamily="34" charset="0"/>
                <a:sym typeface="Arial" charset="0"/>
              </a:rPr>
              <a:t>от 26.12.2019  № 570</a:t>
            </a:r>
            <a:endParaRPr lang="ru-RU" altLang="ru-RU" sz="1200" dirty="0">
              <a:solidFill>
                <a:srgbClr val="002060"/>
              </a:solidFill>
            </a:endParaRPr>
          </a:p>
        </p:txBody>
      </p:sp>
      <p:graphicFrame>
        <p:nvGraphicFramePr>
          <p:cNvPr id="16" name="Group 25"/>
          <p:cNvGraphicFramePr>
            <a:graphicFrameLocks noGrp="1"/>
          </p:cNvGraphicFramePr>
          <p:nvPr/>
        </p:nvGraphicFramePr>
        <p:xfrm>
          <a:off x="179512" y="3861048"/>
          <a:ext cx="8686800" cy="2457450"/>
        </p:xfrm>
        <a:graphic>
          <a:graphicData uri="http://schemas.openxmlformats.org/drawingml/2006/table">
            <a:tbl>
              <a:tblPr/>
              <a:tblGrid>
                <a:gridCol w="2438400"/>
                <a:gridCol w="6248400"/>
              </a:tblGrid>
              <a:tr h="24574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6600"/>
                          </a:solidFill>
                          <a:effectLst/>
                          <a:latin typeface="Calibri" pitchFamily="34" charset="0"/>
                        </a:rPr>
                        <a:t>МИССИЯ</a:t>
                      </a:r>
                    </a:p>
                  </a:txBody>
                  <a:tcPr marT="45734" marB="45734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6600"/>
                          </a:solidFill>
                          <a:effectLst/>
                          <a:latin typeface="Calibri" pitchFamily="34" charset="0"/>
                        </a:rPr>
                        <a:t>Жигулевск для горожан:</a:t>
                      </a: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66CC"/>
                          </a:solidFill>
                          <a:effectLst/>
                          <a:latin typeface="Calibri" pitchFamily="34" charset="0"/>
                        </a:rPr>
                        <a:t>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Calibri" pitchFamily="34" charset="0"/>
                        </a:rPr>
                        <a:t>- город высокого качества жизни и больших возможностей для молодежи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6600"/>
                          </a:solidFill>
                          <a:effectLst/>
                          <a:latin typeface="Calibri" pitchFamily="34" charset="0"/>
                        </a:rPr>
                        <a:t>Жигулевск для Самарской области:</a:t>
                      </a: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66CC"/>
                          </a:solidFill>
                          <a:effectLst/>
                          <a:latin typeface="Arial" charset="0"/>
                        </a:rPr>
                        <a:t>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Calibri" pitchFamily="34" charset="0"/>
                        </a:rPr>
                        <a:t>- визитная карточка туризма и гостеприимства Самарской области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Calibri" pitchFamily="34" charset="0"/>
                        </a:rPr>
                        <a:t>- высокотехнологичный промышленный «</a:t>
                      </a:r>
                      <a:r>
                        <a:rPr kumimoji="0" lang="ru-RU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Calibri" pitchFamily="34" charset="0"/>
                        </a:rPr>
                        <a:t>экогород</a:t>
                      </a: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Calibri" pitchFamily="34" charset="0"/>
                        </a:rPr>
                        <a:t>»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6600"/>
                          </a:solidFill>
                          <a:effectLst/>
                          <a:latin typeface="Calibri" pitchFamily="34" charset="0"/>
                        </a:rPr>
                        <a:t>Жигулевск для России: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Calibri" pitchFamily="34" charset="0"/>
                        </a:rPr>
                        <a:t>- хранитель природной и культурной уникальности - НП «Самарская Лука»,  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Calibri" pitchFamily="34" charset="0"/>
                        </a:rPr>
                        <a:t>  Биосферный Резерват ЮНЕСКО, великая русская река Волга;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Calibri" pitchFamily="34" charset="0"/>
                        </a:rPr>
                        <a:t>- уникальный центр рекреации и туризма</a:t>
                      </a:r>
                    </a:p>
                  </a:txBody>
                  <a:tcPr marT="45734" marB="45734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7" name="Line 68"/>
          <p:cNvSpPr>
            <a:spLocks noChangeShapeType="1"/>
          </p:cNvSpPr>
          <p:nvPr/>
        </p:nvSpPr>
        <p:spPr bwMode="auto">
          <a:xfrm flipV="1">
            <a:off x="2123728" y="4293096"/>
            <a:ext cx="381000" cy="457200"/>
          </a:xfrm>
          <a:prstGeom prst="line">
            <a:avLst/>
          </a:prstGeom>
          <a:noFill/>
          <a:ln w="19050">
            <a:solidFill>
              <a:srgbClr val="0066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18" name="Line 69"/>
          <p:cNvSpPr>
            <a:spLocks noChangeShapeType="1"/>
          </p:cNvSpPr>
          <p:nvPr/>
        </p:nvSpPr>
        <p:spPr bwMode="auto">
          <a:xfrm>
            <a:off x="2195736" y="5085184"/>
            <a:ext cx="381000" cy="0"/>
          </a:xfrm>
          <a:prstGeom prst="line">
            <a:avLst/>
          </a:prstGeom>
          <a:noFill/>
          <a:ln w="19050">
            <a:solidFill>
              <a:srgbClr val="0066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19" name="Line 70"/>
          <p:cNvSpPr>
            <a:spLocks noChangeShapeType="1"/>
          </p:cNvSpPr>
          <p:nvPr/>
        </p:nvSpPr>
        <p:spPr bwMode="auto">
          <a:xfrm>
            <a:off x="2123728" y="5373216"/>
            <a:ext cx="381000" cy="381000"/>
          </a:xfrm>
          <a:prstGeom prst="line">
            <a:avLst/>
          </a:prstGeom>
          <a:noFill/>
          <a:ln w="19050">
            <a:solidFill>
              <a:srgbClr val="0066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11" name="Номер слайда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2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 txBox="1">
            <a:spLocks/>
          </p:cNvSpPr>
          <p:nvPr/>
        </p:nvSpPr>
        <p:spPr>
          <a:xfrm>
            <a:off x="457200" y="274638"/>
            <a:ext cx="8229600" cy="85010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vert="horz" lIns="720000" tIns="45720" rIns="91440" bIns="45720" rtlCol="0" anchor="ctr">
            <a:normAutofit/>
          </a:bodyPr>
          <a:lstStyle/>
          <a:p>
            <a:pPr algn="ctr"/>
            <a:r>
              <a:rPr lang="ru-RU" altLang="ru-RU" sz="2000" b="1" dirty="0" smtClean="0">
                <a:solidFill>
                  <a:schemeClr val="bg1"/>
                </a:solidFill>
                <a:latin typeface="Calibri" pitchFamily="34" charset="0"/>
              </a:rPr>
              <a:t>СТРАТЕГИЯ СОЦИАЛЬНО-ЭКОНОМИЧЕСКОГО РАЗВИТИЯ </a:t>
            </a:r>
          </a:p>
          <a:p>
            <a:pPr algn="ctr"/>
            <a:r>
              <a:rPr lang="ru-RU" altLang="ru-RU" sz="2000" b="1" dirty="0" smtClean="0">
                <a:solidFill>
                  <a:schemeClr val="bg1"/>
                </a:solidFill>
                <a:latin typeface="Calibri" pitchFamily="34" charset="0"/>
              </a:rPr>
              <a:t>ГОРОДСКОГО ОКРУГА ЖИГУЛЕВСК НА ПЕРИОД ДО 2030 ГОДА</a:t>
            </a:r>
          </a:p>
        </p:txBody>
      </p:sp>
      <p:pic>
        <p:nvPicPr>
          <p:cNvPr id="5" name="Picture 6" descr="arm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1560" y="404664"/>
            <a:ext cx="518458" cy="6480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Rectangle 7"/>
          <p:cNvSpPr>
            <a:spLocks noChangeAspect="1" noChangeArrowheads="1"/>
          </p:cNvSpPr>
          <p:nvPr/>
        </p:nvSpPr>
        <p:spPr bwMode="auto">
          <a:xfrm>
            <a:off x="323528" y="1412776"/>
            <a:ext cx="8568952" cy="1771650"/>
          </a:xfrm>
          <a:prstGeom prst="rect">
            <a:avLst/>
          </a:prstGeom>
          <a:solidFill>
            <a:srgbClr val="FFFFFF"/>
          </a:solidFill>
          <a:ln w="19050">
            <a:solidFill>
              <a:srgbClr val="002060"/>
            </a:solidFill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/>
            <a:r>
              <a:rPr lang="ru-RU" altLang="ru-RU" sz="2400" b="1">
                <a:solidFill>
                  <a:srgbClr val="002060"/>
                </a:solidFill>
                <a:latin typeface="Calibri" pitchFamily="34" charset="0"/>
              </a:rPr>
              <a:t>ГЕНЕРАЛЬНАЯ СТРАТЕГИЧЕСКАЯ ЦЕЛЬ:</a:t>
            </a:r>
          </a:p>
          <a:p>
            <a:pPr algn="ctr"/>
            <a:endParaRPr lang="ru-RU" altLang="ru-RU" sz="500" b="1">
              <a:solidFill>
                <a:srgbClr val="002060"/>
              </a:solidFill>
              <a:latin typeface="Calibri" pitchFamily="34" charset="0"/>
            </a:endParaRPr>
          </a:p>
          <a:p>
            <a:pPr algn="ctr"/>
            <a:r>
              <a:rPr lang="ru-RU" altLang="ru-RU" sz="2000" b="1">
                <a:solidFill>
                  <a:srgbClr val="006600"/>
                </a:solidFill>
                <a:latin typeface="Calibri" pitchFamily="34" charset="0"/>
              </a:rPr>
              <a:t>СТАТЬ ВЫСОКОКЛАССНЫМ ТУРИСТИЧЕСКИМ ЦЕНТРОМ                                     И ВЫСОКОТЕХНОЛОГИЧНЫМ ПРОМЫШЛЕННЫМ ЭКОГОРОДОМ                       С КОМФОРТНОЙ ГОРОДСКОЙ СРЕДОЙ И  БЛАГОПРИЯТНЫМ ИНВЕСТИЦИОННЫМ КЛИМАТОМ</a:t>
            </a:r>
          </a:p>
        </p:txBody>
      </p:sp>
      <p:pic>
        <p:nvPicPr>
          <p:cNvPr id="20" name="Picture 1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292080" y="3429000"/>
            <a:ext cx="3600400" cy="26642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graphicFrame>
        <p:nvGraphicFramePr>
          <p:cNvPr id="21" name="Group 50"/>
          <p:cNvGraphicFramePr>
            <a:graphicFrameLocks noGrp="1"/>
          </p:cNvGraphicFramePr>
          <p:nvPr/>
        </p:nvGraphicFramePr>
        <p:xfrm>
          <a:off x="1187624" y="3717032"/>
          <a:ext cx="4000872" cy="2079476"/>
        </p:xfrm>
        <a:graphic>
          <a:graphicData uri="http://schemas.openxmlformats.org/drawingml/2006/table">
            <a:tbl>
              <a:tblPr/>
              <a:tblGrid>
                <a:gridCol w="4000872"/>
              </a:tblGrid>
              <a:tr h="49949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Calibri" pitchFamily="34" charset="0"/>
                        </a:rPr>
                        <a:t>5 СТРАТЕГИЧЕСКИХ НАПРАВЛЕНИЙ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53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Calibri" pitchFamily="34" charset="0"/>
                        </a:rPr>
                        <a:t>12 СТРАТЕГИЧЕСКИХ ЦЕЛЕЙ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8938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Calibri" pitchFamily="34" charset="0"/>
                        </a:rPr>
                        <a:t>31 СТРАТЕГИЧЕСКАЯ ЗАДАЧА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53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Calibri" pitchFamily="34" charset="0"/>
                        </a:rPr>
                        <a:t>25 МУНИЦИПАЛЬНЫХ ПРОГРАММ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22" name="Picture 2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11560" y="3645024"/>
            <a:ext cx="5334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3" name="Picture 2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11560" y="4221088"/>
            <a:ext cx="5334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4" name="Picture 2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11560" y="4797152"/>
            <a:ext cx="5334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5" name="Picture 2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11560" y="5373216"/>
            <a:ext cx="5334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2" name="Номер слайда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3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 txBox="1">
            <a:spLocks/>
          </p:cNvSpPr>
          <p:nvPr/>
        </p:nvSpPr>
        <p:spPr>
          <a:xfrm>
            <a:off x="457200" y="274638"/>
            <a:ext cx="8229600" cy="85010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vert="horz" lIns="720000" tIns="45720" rIns="91440" bIns="45720" rtlCol="0" anchor="ctr">
            <a:normAutofit/>
          </a:bodyPr>
          <a:lstStyle/>
          <a:p>
            <a:pPr algn="ctr"/>
            <a:r>
              <a:rPr lang="ru-RU" altLang="ru-RU" sz="2000" b="1" dirty="0" smtClean="0">
                <a:solidFill>
                  <a:schemeClr val="bg1"/>
                </a:solidFill>
                <a:latin typeface="Calibri" pitchFamily="34" charset="0"/>
              </a:rPr>
              <a:t>СТРАТЕГИЯ СОЦИАЛЬНО-ЭКОНОМИЧЕСКОГО РАЗВИТИЯ </a:t>
            </a:r>
          </a:p>
          <a:p>
            <a:pPr algn="ctr"/>
            <a:r>
              <a:rPr lang="ru-RU" altLang="ru-RU" sz="2000" b="1" dirty="0" smtClean="0">
                <a:solidFill>
                  <a:schemeClr val="bg1"/>
                </a:solidFill>
                <a:latin typeface="Calibri" pitchFamily="34" charset="0"/>
              </a:rPr>
              <a:t>ГОРОДСКОГО ОКРУГА ЖИГУЛЕВСК НА ПЕРИОД ДО 2030 ГОДА</a:t>
            </a:r>
          </a:p>
        </p:txBody>
      </p:sp>
      <p:pic>
        <p:nvPicPr>
          <p:cNvPr id="5" name="Picture 6" descr="arm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1560" y="404664"/>
            <a:ext cx="518458" cy="6480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Rectangle 10"/>
          <p:cNvSpPr>
            <a:spLocks noChangeArrowheads="1"/>
          </p:cNvSpPr>
          <p:nvPr/>
        </p:nvSpPr>
        <p:spPr bwMode="auto">
          <a:xfrm>
            <a:off x="323528" y="1196752"/>
            <a:ext cx="8610600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ru-RU" altLang="ru-RU" sz="1600" b="1" dirty="0" smtClean="0">
                <a:solidFill>
                  <a:srgbClr val="002060"/>
                </a:solidFill>
                <a:latin typeface="Calibri" pitchFamily="34" charset="0"/>
              </a:rPr>
              <a:t>ОЖИДАЕМЫЕ РЕЗУЛЬТАТЫ РЕАЛИЗАЦИИ СТРАТЕГИИ-2030</a:t>
            </a:r>
            <a:endParaRPr lang="ru-RU" altLang="ru-RU" sz="1600" b="1" dirty="0">
              <a:solidFill>
                <a:srgbClr val="002060"/>
              </a:solidFill>
              <a:latin typeface="Calibri" pitchFamily="34" charset="0"/>
            </a:endParaRPr>
          </a:p>
        </p:txBody>
      </p:sp>
      <p:graphicFrame>
        <p:nvGraphicFramePr>
          <p:cNvPr id="13" name="Таблица 12"/>
          <p:cNvGraphicFramePr>
            <a:graphicFrameLocks noGrp="1"/>
          </p:cNvGraphicFramePr>
          <p:nvPr/>
        </p:nvGraphicFramePr>
        <p:xfrm>
          <a:off x="539552" y="1628801"/>
          <a:ext cx="8208912" cy="4804636"/>
        </p:xfrm>
        <a:graphic>
          <a:graphicData uri="http://schemas.openxmlformats.org/drawingml/2006/table">
            <a:tbl>
              <a:tblPr firstRow="1" bandRow="1">
                <a:tableStyleId>{C083E6E3-FA7D-4D7B-A595-EF9225AFEA82}</a:tableStyleId>
              </a:tblPr>
              <a:tblGrid>
                <a:gridCol w="3922843"/>
                <a:gridCol w="1189725"/>
                <a:gridCol w="936104"/>
                <a:gridCol w="1080120"/>
                <a:gridCol w="1080120"/>
              </a:tblGrid>
              <a:tr h="432047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rgbClr val="002060"/>
                          </a:solidFill>
                        </a:rPr>
                        <a:t>Наименование показателя</a:t>
                      </a:r>
                      <a:endParaRPr lang="ru-RU" sz="1400" b="1" dirty="0">
                        <a:solidFill>
                          <a:srgbClr val="00206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rgbClr val="002060"/>
                          </a:solidFill>
                        </a:rPr>
                        <a:t>2017 </a:t>
                      </a:r>
                      <a:endParaRPr lang="ru-RU" sz="1400" b="1" dirty="0" smtClean="0">
                        <a:solidFill>
                          <a:srgbClr val="00206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rgbClr val="002060"/>
                          </a:solidFill>
                        </a:rPr>
                        <a:t>2022 </a:t>
                      </a:r>
                      <a:endParaRPr lang="ru-RU" sz="1400" b="1" dirty="0" smtClean="0">
                        <a:solidFill>
                          <a:srgbClr val="00206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rgbClr val="002060"/>
                          </a:solidFill>
                        </a:rPr>
                        <a:t>2019-2024</a:t>
                      </a:r>
                    </a:p>
                    <a:p>
                      <a:pPr algn="ctr"/>
                      <a:r>
                        <a:rPr lang="ru-RU" sz="900" dirty="0" smtClean="0">
                          <a:solidFill>
                            <a:srgbClr val="002060"/>
                          </a:solidFill>
                        </a:rPr>
                        <a:t>(</a:t>
                      </a:r>
                      <a:r>
                        <a:rPr lang="en-US" sz="900" dirty="0" smtClean="0">
                          <a:solidFill>
                            <a:srgbClr val="002060"/>
                          </a:solidFill>
                        </a:rPr>
                        <a:t>I</a:t>
                      </a:r>
                      <a:r>
                        <a:rPr lang="en-US" sz="900" baseline="0" dirty="0" smtClean="0">
                          <a:solidFill>
                            <a:srgbClr val="002060"/>
                          </a:solidFill>
                        </a:rPr>
                        <a:t> </a:t>
                      </a:r>
                      <a:r>
                        <a:rPr lang="ru-RU" sz="900" baseline="0" dirty="0" smtClean="0">
                          <a:solidFill>
                            <a:srgbClr val="002060"/>
                          </a:solidFill>
                        </a:rPr>
                        <a:t>этап)</a:t>
                      </a:r>
                      <a:endParaRPr lang="ru-RU" sz="900" b="1" dirty="0">
                        <a:solidFill>
                          <a:srgbClr val="00206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rgbClr val="002060"/>
                          </a:solidFill>
                        </a:rPr>
                        <a:t>2025-2030</a:t>
                      </a:r>
                    </a:p>
                    <a:p>
                      <a:pPr algn="ctr"/>
                      <a:r>
                        <a:rPr lang="ru-RU" sz="900" dirty="0" smtClean="0">
                          <a:solidFill>
                            <a:srgbClr val="002060"/>
                          </a:solidFill>
                        </a:rPr>
                        <a:t>(</a:t>
                      </a:r>
                      <a:r>
                        <a:rPr lang="en-US" sz="900" dirty="0" smtClean="0">
                          <a:solidFill>
                            <a:srgbClr val="002060"/>
                          </a:solidFill>
                        </a:rPr>
                        <a:t>II</a:t>
                      </a:r>
                      <a:r>
                        <a:rPr lang="en-US" sz="900" baseline="0" dirty="0" smtClean="0">
                          <a:solidFill>
                            <a:srgbClr val="002060"/>
                          </a:solidFill>
                        </a:rPr>
                        <a:t> </a:t>
                      </a:r>
                      <a:r>
                        <a:rPr lang="ru-RU" sz="900" baseline="0" dirty="0" smtClean="0">
                          <a:solidFill>
                            <a:srgbClr val="002060"/>
                          </a:solidFill>
                        </a:rPr>
                        <a:t>этап)</a:t>
                      </a:r>
                      <a:endParaRPr lang="ru-RU" sz="900" b="1" dirty="0">
                        <a:solidFill>
                          <a:srgbClr val="002060"/>
                        </a:solidFill>
                      </a:endParaRPr>
                    </a:p>
                  </a:txBody>
                  <a:tcPr anchor="ctr"/>
                </a:tc>
              </a:tr>
              <a:tr h="243965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ru-RU" sz="1050" kern="1200" dirty="0" smtClean="0">
                          <a:solidFill>
                            <a:srgbClr val="002060"/>
                          </a:solidFill>
                        </a:rPr>
                        <a:t>Среднегодовая численность населения, тыс.чел.</a:t>
                      </a:r>
                      <a:endParaRPr lang="ru-RU" sz="1050" b="0" kern="1200" dirty="0">
                        <a:solidFill>
                          <a:srgbClr val="00206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ru-RU" sz="1050" kern="1200" dirty="0" smtClean="0">
                          <a:solidFill>
                            <a:srgbClr val="002060"/>
                          </a:solidFill>
                        </a:rPr>
                        <a:t>57,7</a:t>
                      </a:r>
                      <a:endParaRPr lang="ru-RU" sz="1050" b="0" kern="1200" dirty="0">
                        <a:solidFill>
                          <a:srgbClr val="00206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ru-RU" sz="1050" kern="1200" dirty="0" smtClean="0">
                          <a:solidFill>
                            <a:srgbClr val="002060"/>
                          </a:solidFill>
                        </a:rPr>
                        <a:t>53,3</a:t>
                      </a:r>
                      <a:endParaRPr lang="ru-RU" sz="1050" b="0" kern="1200" dirty="0">
                        <a:solidFill>
                          <a:srgbClr val="00206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ru-RU" sz="1050" kern="1200" dirty="0" smtClean="0">
                          <a:solidFill>
                            <a:srgbClr val="002060"/>
                          </a:solidFill>
                        </a:rPr>
                        <a:t>58,5</a:t>
                      </a:r>
                      <a:endParaRPr lang="ru-RU" sz="1050" b="0" kern="1200" dirty="0">
                        <a:solidFill>
                          <a:srgbClr val="00206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ru-RU" sz="1050" kern="1200" dirty="0" smtClean="0">
                          <a:solidFill>
                            <a:srgbClr val="002060"/>
                          </a:solidFill>
                        </a:rPr>
                        <a:t>60,0</a:t>
                      </a:r>
                      <a:endParaRPr lang="ru-RU" sz="1050" b="0" kern="1200" dirty="0">
                        <a:solidFill>
                          <a:srgbClr val="00206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  <a:tr h="364255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ru-RU" sz="1050" kern="1200" dirty="0" smtClean="0">
                          <a:solidFill>
                            <a:srgbClr val="002060"/>
                          </a:solidFill>
                        </a:rPr>
                        <a:t>Среднемесячная начисленная заработная плата, руб.</a:t>
                      </a:r>
                      <a:endParaRPr lang="ru-RU" sz="1050" b="0" kern="1200" dirty="0">
                        <a:solidFill>
                          <a:srgbClr val="00206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ru-RU" sz="1050" kern="1200" dirty="0" smtClean="0">
                          <a:solidFill>
                            <a:srgbClr val="002060"/>
                          </a:solidFill>
                        </a:rPr>
                        <a:t>29 245,0</a:t>
                      </a:r>
                      <a:endParaRPr lang="ru-RU" sz="1050" b="0" kern="1200" dirty="0">
                        <a:solidFill>
                          <a:srgbClr val="00206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ru-RU" sz="1050" kern="1200" dirty="0" smtClean="0">
                          <a:solidFill>
                            <a:srgbClr val="002060"/>
                          </a:solidFill>
                        </a:rPr>
                        <a:t>45 398,8</a:t>
                      </a:r>
                      <a:endParaRPr lang="ru-RU" sz="1050" b="0" kern="1200" dirty="0">
                        <a:solidFill>
                          <a:srgbClr val="00206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ru-RU" sz="1050" kern="1200" dirty="0" smtClean="0">
                          <a:solidFill>
                            <a:srgbClr val="002060"/>
                          </a:solidFill>
                        </a:rPr>
                        <a:t>50 276,0</a:t>
                      </a:r>
                      <a:endParaRPr lang="ru-RU" sz="1050" b="0" kern="1200" dirty="0">
                        <a:solidFill>
                          <a:srgbClr val="00206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ru-RU" sz="1050" kern="1200" dirty="0" smtClean="0">
                          <a:solidFill>
                            <a:srgbClr val="002060"/>
                          </a:solidFill>
                        </a:rPr>
                        <a:t>65 862,0</a:t>
                      </a:r>
                      <a:endParaRPr lang="ru-RU" sz="1050" b="0" kern="1200" dirty="0">
                        <a:solidFill>
                          <a:srgbClr val="00206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  <a:tr h="243965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ru-RU" sz="1050" kern="1200" dirty="0" smtClean="0">
                          <a:solidFill>
                            <a:srgbClr val="002060"/>
                          </a:solidFill>
                        </a:rPr>
                        <a:t>Индекс промышленного производства, %</a:t>
                      </a:r>
                      <a:endParaRPr lang="ru-RU" sz="1050" b="0" kern="1200" dirty="0">
                        <a:solidFill>
                          <a:srgbClr val="00206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ru-RU" sz="1050" kern="1200" dirty="0" smtClean="0">
                          <a:solidFill>
                            <a:srgbClr val="002060"/>
                          </a:solidFill>
                        </a:rPr>
                        <a:t>94,0</a:t>
                      </a:r>
                      <a:endParaRPr lang="ru-RU" sz="1050" b="0" kern="1200" dirty="0">
                        <a:solidFill>
                          <a:srgbClr val="00206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ru-RU" sz="1050" kern="1200" dirty="0" smtClean="0">
                          <a:solidFill>
                            <a:srgbClr val="002060"/>
                          </a:solidFill>
                        </a:rPr>
                        <a:t>97,5</a:t>
                      </a:r>
                      <a:endParaRPr lang="ru-RU" sz="1050" b="0" kern="1200" dirty="0">
                        <a:solidFill>
                          <a:srgbClr val="00206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ru-RU" sz="1050" kern="1200" dirty="0" smtClean="0">
                          <a:solidFill>
                            <a:srgbClr val="002060"/>
                          </a:solidFill>
                        </a:rPr>
                        <a:t>110,0</a:t>
                      </a:r>
                      <a:endParaRPr lang="ru-RU" sz="1050" b="0" kern="1200" dirty="0">
                        <a:solidFill>
                          <a:srgbClr val="00206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ru-RU" sz="1050" kern="1200" dirty="0" smtClean="0">
                          <a:solidFill>
                            <a:srgbClr val="002060"/>
                          </a:solidFill>
                        </a:rPr>
                        <a:t>115,0</a:t>
                      </a:r>
                      <a:endParaRPr lang="ru-RU" sz="1050" b="0" kern="1200" dirty="0">
                        <a:solidFill>
                          <a:srgbClr val="00206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  <a:tr h="243965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ru-RU" sz="1050" kern="1200" dirty="0" smtClean="0">
                          <a:solidFill>
                            <a:srgbClr val="002060"/>
                          </a:solidFill>
                        </a:rPr>
                        <a:t>Объем инвестиций в основной капитал, млн. руб.</a:t>
                      </a:r>
                      <a:endParaRPr lang="ru-RU" sz="1050" b="0" kern="1200" dirty="0">
                        <a:solidFill>
                          <a:srgbClr val="00206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ru-RU" sz="1050" kern="1200" dirty="0" smtClean="0">
                          <a:solidFill>
                            <a:srgbClr val="002060"/>
                          </a:solidFill>
                        </a:rPr>
                        <a:t>3 497,5</a:t>
                      </a:r>
                      <a:endParaRPr lang="ru-RU" sz="1050" b="0" kern="1200" dirty="0">
                        <a:solidFill>
                          <a:srgbClr val="00206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ru-RU" sz="1050" kern="1200" dirty="0" smtClean="0">
                          <a:solidFill>
                            <a:srgbClr val="002060"/>
                          </a:solidFill>
                        </a:rPr>
                        <a:t>2 463,9</a:t>
                      </a:r>
                      <a:endParaRPr lang="ru-RU" sz="1050" b="0" kern="1200" dirty="0">
                        <a:solidFill>
                          <a:srgbClr val="00206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ru-RU" sz="1050" kern="1200" dirty="0" smtClean="0">
                          <a:solidFill>
                            <a:srgbClr val="002060"/>
                          </a:solidFill>
                        </a:rPr>
                        <a:t>3 123,0</a:t>
                      </a:r>
                      <a:endParaRPr lang="ru-RU" sz="1050" b="0" kern="1200" dirty="0">
                        <a:solidFill>
                          <a:srgbClr val="00206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ru-RU" sz="1050" kern="1200" dirty="0" smtClean="0">
                          <a:solidFill>
                            <a:srgbClr val="002060"/>
                          </a:solidFill>
                        </a:rPr>
                        <a:t>6 645,2</a:t>
                      </a:r>
                      <a:endParaRPr lang="ru-RU" sz="1050" b="0" kern="1200" dirty="0">
                        <a:solidFill>
                          <a:srgbClr val="00206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  <a:tr h="509958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ru-RU" sz="1050" kern="1200" dirty="0" smtClean="0">
                          <a:solidFill>
                            <a:srgbClr val="002060"/>
                          </a:solidFill>
                        </a:rPr>
                        <a:t>Число субъектов малого и среднего предпринимательства в расчете на 10 тыс. человек населения, ед.</a:t>
                      </a:r>
                      <a:endParaRPr lang="ru-RU" sz="1050" b="0" kern="1200" dirty="0">
                        <a:solidFill>
                          <a:srgbClr val="00206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ru-RU" sz="1050" kern="1200" dirty="0" smtClean="0">
                          <a:solidFill>
                            <a:srgbClr val="002060"/>
                          </a:solidFill>
                        </a:rPr>
                        <a:t>354,0</a:t>
                      </a:r>
                      <a:endParaRPr lang="ru-RU" sz="1050" b="0" kern="1200" dirty="0">
                        <a:solidFill>
                          <a:srgbClr val="00206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ru-RU" sz="1050" kern="1200" dirty="0" smtClean="0">
                          <a:solidFill>
                            <a:srgbClr val="002060"/>
                          </a:solidFill>
                        </a:rPr>
                        <a:t>314,0</a:t>
                      </a:r>
                      <a:endParaRPr lang="ru-RU" sz="1050" b="0" kern="1200" dirty="0">
                        <a:solidFill>
                          <a:srgbClr val="00206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ru-RU" sz="1050" kern="1200" dirty="0" smtClean="0">
                          <a:solidFill>
                            <a:srgbClr val="002060"/>
                          </a:solidFill>
                        </a:rPr>
                        <a:t>400,0</a:t>
                      </a:r>
                      <a:endParaRPr lang="ru-RU" sz="1050" b="0" kern="1200" dirty="0">
                        <a:solidFill>
                          <a:srgbClr val="00206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ru-RU" sz="1050" kern="1200" dirty="0" smtClean="0">
                          <a:solidFill>
                            <a:srgbClr val="002060"/>
                          </a:solidFill>
                        </a:rPr>
                        <a:t>480,0</a:t>
                      </a:r>
                      <a:endParaRPr lang="ru-RU" sz="1050" b="0" kern="1200" dirty="0">
                        <a:solidFill>
                          <a:srgbClr val="00206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  <a:tr h="399216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ru-RU" sz="1050" kern="1200" dirty="0" smtClean="0">
                          <a:solidFill>
                            <a:srgbClr val="002060"/>
                          </a:solidFill>
                        </a:rPr>
                        <a:t>Бюджетная обеспеченность за счет налоговых и неналоговых доходов на душу населения, руб./чел.</a:t>
                      </a:r>
                      <a:endParaRPr lang="ru-RU" sz="1050" b="0" kern="1200" dirty="0">
                        <a:solidFill>
                          <a:srgbClr val="00206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ru-RU" sz="1050" kern="1200" dirty="0" smtClean="0">
                          <a:solidFill>
                            <a:srgbClr val="002060"/>
                          </a:solidFill>
                        </a:rPr>
                        <a:t>7 040,0</a:t>
                      </a:r>
                      <a:endParaRPr lang="ru-RU" sz="1050" b="0" kern="1200" dirty="0">
                        <a:solidFill>
                          <a:srgbClr val="00206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ru-RU" sz="1050" kern="1200" dirty="0" smtClean="0">
                          <a:solidFill>
                            <a:srgbClr val="002060"/>
                          </a:solidFill>
                        </a:rPr>
                        <a:t>9 267,8</a:t>
                      </a:r>
                      <a:endParaRPr lang="ru-RU" sz="1050" b="0" kern="1200" dirty="0">
                        <a:solidFill>
                          <a:srgbClr val="00206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ru-RU" sz="1050" kern="1200" dirty="0" smtClean="0">
                          <a:solidFill>
                            <a:srgbClr val="002060"/>
                          </a:solidFill>
                        </a:rPr>
                        <a:t>10 800,0</a:t>
                      </a:r>
                      <a:endParaRPr lang="ru-RU" sz="1050" b="0" kern="1200" dirty="0">
                        <a:solidFill>
                          <a:srgbClr val="00206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ru-RU" sz="1050" kern="1200" dirty="0" smtClean="0">
                          <a:solidFill>
                            <a:srgbClr val="002060"/>
                          </a:solidFill>
                        </a:rPr>
                        <a:t>12 900,0</a:t>
                      </a:r>
                      <a:endParaRPr lang="ru-RU" sz="1050" b="0" kern="1200" dirty="0">
                        <a:solidFill>
                          <a:srgbClr val="00206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  <a:tr h="399216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ru-RU" sz="1050" kern="1200" dirty="0" smtClean="0">
                          <a:solidFill>
                            <a:srgbClr val="002060"/>
                          </a:solidFill>
                        </a:rPr>
                        <a:t>Доля населения</a:t>
                      </a:r>
                      <a:r>
                        <a:rPr lang="ru-RU" sz="1050" kern="1200" baseline="0" dirty="0" smtClean="0">
                          <a:solidFill>
                            <a:srgbClr val="002060"/>
                          </a:solidFill>
                        </a:rPr>
                        <a:t> систематически занимающегося физической культурой и спортом, %</a:t>
                      </a:r>
                      <a:endParaRPr lang="ru-RU" sz="1050" b="0" kern="1200" dirty="0">
                        <a:solidFill>
                          <a:srgbClr val="00206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ru-RU" sz="1050" kern="1200" dirty="0" smtClean="0">
                          <a:solidFill>
                            <a:srgbClr val="002060"/>
                          </a:solidFill>
                        </a:rPr>
                        <a:t>34,5</a:t>
                      </a:r>
                      <a:endParaRPr lang="ru-RU" sz="1050" b="0" kern="1200" dirty="0">
                        <a:solidFill>
                          <a:srgbClr val="00206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ru-RU" sz="1050" kern="1200" dirty="0" smtClean="0">
                          <a:solidFill>
                            <a:srgbClr val="002060"/>
                          </a:solidFill>
                        </a:rPr>
                        <a:t>52,0</a:t>
                      </a:r>
                      <a:endParaRPr lang="ru-RU" sz="1050" b="0" kern="1200" dirty="0">
                        <a:solidFill>
                          <a:srgbClr val="00206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ru-RU" sz="1050" kern="1200" dirty="0" smtClean="0">
                          <a:solidFill>
                            <a:srgbClr val="002060"/>
                          </a:solidFill>
                        </a:rPr>
                        <a:t>56,0</a:t>
                      </a:r>
                      <a:endParaRPr lang="ru-RU" sz="1050" b="0" kern="1200" dirty="0">
                        <a:solidFill>
                          <a:srgbClr val="00206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ru-RU" sz="1050" kern="1200" dirty="0" smtClean="0">
                          <a:solidFill>
                            <a:srgbClr val="002060"/>
                          </a:solidFill>
                        </a:rPr>
                        <a:t>60,0</a:t>
                      </a:r>
                      <a:endParaRPr lang="ru-RU" sz="1050" b="0" kern="1200" dirty="0">
                        <a:solidFill>
                          <a:srgbClr val="00206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  <a:tr h="399216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ru-RU" sz="1050" kern="1200" dirty="0" smtClean="0">
                          <a:solidFill>
                            <a:srgbClr val="002060"/>
                          </a:solidFill>
                        </a:rPr>
                        <a:t>Доля детей в возрасте от 5 до 18 лет, охваченных дополнительным образованием, %</a:t>
                      </a:r>
                      <a:endParaRPr lang="ru-RU" sz="1050" b="0" kern="1200" dirty="0">
                        <a:solidFill>
                          <a:srgbClr val="00206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ru-RU" sz="1050" kern="1200" dirty="0" smtClean="0">
                          <a:solidFill>
                            <a:srgbClr val="002060"/>
                          </a:solidFill>
                        </a:rPr>
                        <a:t>84,3</a:t>
                      </a:r>
                      <a:endParaRPr lang="ru-RU" sz="1050" b="0" kern="1200" dirty="0">
                        <a:solidFill>
                          <a:srgbClr val="00206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ru-RU" sz="1050" kern="1200" dirty="0" smtClean="0">
                          <a:solidFill>
                            <a:srgbClr val="002060"/>
                          </a:solidFill>
                        </a:rPr>
                        <a:t>91,3</a:t>
                      </a:r>
                      <a:endParaRPr lang="ru-RU" sz="1050" b="0" kern="1200" dirty="0">
                        <a:solidFill>
                          <a:srgbClr val="00206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ru-RU" sz="1050" kern="1200" dirty="0" smtClean="0">
                          <a:solidFill>
                            <a:srgbClr val="002060"/>
                          </a:solidFill>
                        </a:rPr>
                        <a:t>93,0</a:t>
                      </a:r>
                      <a:endParaRPr lang="ru-RU" sz="1050" b="0" kern="1200" dirty="0">
                        <a:solidFill>
                          <a:srgbClr val="00206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ru-RU" sz="1050" kern="1200" dirty="0" smtClean="0">
                          <a:solidFill>
                            <a:srgbClr val="002060"/>
                          </a:solidFill>
                        </a:rPr>
                        <a:t>95,0</a:t>
                      </a:r>
                      <a:endParaRPr lang="ru-RU" sz="1050" b="0" kern="1200" dirty="0">
                        <a:solidFill>
                          <a:srgbClr val="00206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  <a:tr h="364255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ru-RU" sz="1050" kern="1200" dirty="0" smtClean="0">
                          <a:solidFill>
                            <a:srgbClr val="002060"/>
                          </a:solidFill>
                        </a:rPr>
                        <a:t>Обеспеченность врачами на 10 тыс. человек населения, чел.</a:t>
                      </a:r>
                      <a:endParaRPr lang="ru-RU" sz="1050" b="0" kern="1200" dirty="0">
                        <a:solidFill>
                          <a:srgbClr val="00206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ru-RU" sz="1050" b="0" kern="1200" dirty="0" smtClean="0">
                          <a:solidFill>
                            <a:srgbClr val="002060"/>
                          </a:solidFill>
                          <a:latin typeface="+mn-lt"/>
                          <a:ea typeface="+mn-ea"/>
                          <a:cs typeface="+mn-cs"/>
                        </a:rPr>
                        <a:t>25,0</a:t>
                      </a:r>
                      <a:endParaRPr lang="ru-RU" sz="1050" b="0" kern="1200" dirty="0">
                        <a:solidFill>
                          <a:srgbClr val="00206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ru-RU" sz="1050" kern="1200" dirty="0" smtClean="0">
                          <a:solidFill>
                            <a:srgbClr val="002060"/>
                          </a:solidFill>
                        </a:rPr>
                        <a:t>18,9</a:t>
                      </a:r>
                      <a:endParaRPr lang="ru-RU" sz="1050" b="0" kern="1200" dirty="0">
                        <a:solidFill>
                          <a:srgbClr val="00206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ru-RU" sz="1050" kern="1200" dirty="0" smtClean="0">
                          <a:solidFill>
                            <a:srgbClr val="002060"/>
                          </a:solidFill>
                        </a:rPr>
                        <a:t>30,0</a:t>
                      </a:r>
                      <a:endParaRPr lang="ru-RU" sz="1050" b="0" kern="1200" dirty="0">
                        <a:solidFill>
                          <a:srgbClr val="00206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ru-RU" sz="1050" kern="1200" dirty="0" smtClean="0">
                          <a:solidFill>
                            <a:srgbClr val="002060"/>
                          </a:solidFill>
                        </a:rPr>
                        <a:t>32,0</a:t>
                      </a:r>
                      <a:endParaRPr lang="ru-RU" sz="1050" b="0" kern="1200" dirty="0">
                        <a:solidFill>
                          <a:srgbClr val="00206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  <a:tr h="364255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ru-RU" sz="1050" kern="1200" dirty="0" smtClean="0">
                          <a:solidFill>
                            <a:srgbClr val="002060"/>
                          </a:solidFill>
                        </a:rPr>
                        <a:t>Общая площадь жилых помещений на одного</a:t>
                      </a:r>
                      <a:r>
                        <a:rPr lang="ru-RU" sz="1050" kern="1200" baseline="0" dirty="0" smtClean="0">
                          <a:solidFill>
                            <a:srgbClr val="002060"/>
                          </a:solidFill>
                        </a:rPr>
                        <a:t> жителя, кв.м</a:t>
                      </a:r>
                      <a:endParaRPr lang="ru-RU" sz="1050" b="0" kern="1200" dirty="0">
                        <a:solidFill>
                          <a:srgbClr val="00206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ru-RU" sz="1050" kern="1200" dirty="0" smtClean="0">
                          <a:solidFill>
                            <a:srgbClr val="002060"/>
                          </a:solidFill>
                        </a:rPr>
                        <a:t>28,4</a:t>
                      </a:r>
                      <a:endParaRPr lang="ru-RU" sz="1050" b="0" kern="1200" dirty="0">
                        <a:solidFill>
                          <a:srgbClr val="00206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ru-RU" sz="1050" kern="1200" dirty="0" smtClean="0">
                          <a:solidFill>
                            <a:srgbClr val="002060"/>
                          </a:solidFill>
                        </a:rPr>
                        <a:t>32,6</a:t>
                      </a:r>
                      <a:endParaRPr lang="ru-RU" sz="1050" b="0" kern="1200" dirty="0">
                        <a:solidFill>
                          <a:srgbClr val="00206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ru-RU" sz="1050" kern="1200" dirty="0" smtClean="0">
                          <a:solidFill>
                            <a:srgbClr val="002060"/>
                          </a:solidFill>
                        </a:rPr>
                        <a:t>34,0</a:t>
                      </a:r>
                      <a:endParaRPr lang="ru-RU" sz="1050" b="0" kern="1200" dirty="0">
                        <a:solidFill>
                          <a:srgbClr val="00206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ru-RU" sz="1050" kern="1200" dirty="0" smtClean="0">
                          <a:solidFill>
                            <a:srgbClr val="002060"/>
                          </a:solidFill>
                        </a:rPr>
                        <a:t>38,0</a:t>
                      </a:r>
                      <a:endParaRPr lang="ru-RU" sz="1050" b="0" kern="1200" dirty="0">
                        <a:solidFill>
                          <a:srgbClr val="00206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  <a:tr h="359653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ru-RU" sz="1050" kern="1200" dirty="0" smtClean="0">
                          <a:solidFill>
                            <a:srgbClr val="002060"/>
                          </a:solidFill>
                        </a:rPr>
                        <a:t>Выбросы загрязняющих веществ в атмосферу, тыс. тонн</a:t>
                      </a:r>
                      <a:endParaRPr lang="ru-RU" sz="1050" b="0" kern="1200" dirty="0">
                        <a:solidFill>
                          <a:srgbClr val="00206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ru-RU" sz="1050" kern="1200" dirty="0" smtClean="0">
                          <a:solidFill>
                            <a:srgbClr val="002060"/>
                          </a:solidFill>
                        </a:rPr>
                        <a:t>2,6</a:t>
                      </a:r>
                      <a:endParaRPr lang="ru-RU" sz="1050" b="0" kern="1200" dirty="0">
                        <a:solidFill>
                          <a:srgbClr val="00206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ru-RU" sz="1050" kern="1200" dirty="0" smtClean="0">
                          <a:solidFill>
                            <a:srgbClr val="002060"/>
                          </a:solidFill>
                        </a:rPr>
                        <a:t>0,9</a:t>
                      </a:r>
                      <a:endParaRPr lang="ru-RU" sz="1050" b="0" kern="1200" dirty="0">
                        <a:solidFill>
                          <a:srgbClr val="00206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ru-RU" sz="1050" kern="1200" dirty="0" smtClean="0">
                          <a:solidFill>
                            <a:srgbClr val="002060"/>
                          </a:solidFill>
                        </a:rPr>
                        <a:t>1,9</a:t>
                      </a:r>
                      <a:endParaRPr lang="ru-RU" sz="1050" b="0" kern="1200" dirty="0">
                        <a:solidFill>
                          <a:srgbClr val="00206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ru-RU" sz="1050" kern="1200" dirty="0" smtClean="0">
                          <a:solidFill>
                            <a:srgbClr val="002060"/>
                          </a:solidFill>
                        </a:rPr>
                        <a:t>1,1</a:t>
                      </a:r>
                      <a:endParaRPr lang="ru-RU" sz="1050" b="0" kern="1200" dirty="0">
                        <a:solidFill>
                          <a:srgbClr val="00206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  <a:tr h="399216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ru-RU" sz="1050" kern="1200" dirty="0" smtClean="0">
                          <a:solidFill>
                            <a:srgbClr val="002060"/>
                          </a:solidFill>
                        </a:rPr>
                        <a:t>Число зарегистрированных</a:t>
                      </a:r>
                      <a:r>
                        <a:rPr lang="ru-RU" sz="1050" kern="1200" baseline="0" dirty="0" smtClean="0">
                          <a:solidFill>
                            <a:srgbClr val="002060"/>
                          </a:solidFill>
                        </a:rPr>
                        <a:t> преступлений на 10 тыс. человек населения, ед.</a:t>
                      </a:r>
                      <a:endParaRPr lang="ru-RU" sz="1050" b="0" kern="1200" dirty="0">
                        <a:solidFill>
                          <a:srgbClr val="00206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ru-RU" sz="1050" kern="1200" dirty="0" smtClean="0">
                          <a:solidFill>
                            <a:srgbClr val="002060"/>
                          </a:solidFill>
                        </a:rPr>
                        <a:t>127,8</a:t>
                      </a:r>
                      <a:endParaRPr lang="ru-RU" sz="1050" b="0" kern="1200" dirty="0">
                        <a:solidFill>
                          <a:srgbClr val="00206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ru-RU" sz="1050" kern="1200" dirty="0" smtClean="0">
                          <a:solidFill>
                            <a:srgbClr val="002060"/>
                          </a:solidFill>
                        </a:rPr>
                        <a:t>97,6</a:t>
                      </a:r>
                      <a:endParaRPr lang="ru-RU" sz="1050" b="0" kern="1200" dirty="0">
                        <a:solidFill>
                          <a:srgbClr val="00206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ru-RU" sz="1050" kern="1200" dirty="0" smtClean="0">
                          <a:solidFill>
                            <a:srgbClr val="002060"/>
                          </a:solidFill>
                        </a:rPr>
                        <a:t>100,0</a:t>
                      </a:r>
                      <a:endParaRPr lang="ru-RU" sz="1050" b="0" kern="1200" dirty="0">
                        <a:solidFill>
                          <a:srgbClr val="00206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ru-RU" sz="1050" kern="1200" dirty="0" smtClean="0">
                          <a:solidFill>
                            <a:srgbClr val="002060"/>
                          </a:solidFill>
                        </a:rPr>
                        <a:t>90,0</a:t>
                      </a:r>
                      <a:endParaRPr lang="ru-RU" sz="1050" b="0" kern="1200" dirty="0">
                        <a:solidFill>
                          <a:srgbClr val="00206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4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 txBox="1">
            <a:spLocks/>
          </p:cNvSpPr>
          <p:nvPr/>
        </p:nvSpPr>
        <p:spPr>
          <a:xfrm>
            <a:off x="457200" y="274638"/>
            <a:ext cx="8229600" cy="85010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vert="horz" lIns="720000" tIns="45720" rIns="91440" bIns="45720" rtlCol="0" anchor="ctr">
            <a:normAutofit/>
          </a:bodyPr>
          <a:lstStyle/>
          <a:p>
            <a:pPr algn="ctr"/>
            <a:r>
              <a:rPr lang="ru-RU" altLang="ru-RU" sz="2000" b="1" dirty="0" smtClean="0">
                <a:solidFill>
                  <a:schemeClr val="bg1"/>
                </a:solidFill>
                <a:latin typeface="Calibri" pitchFamily="34" charset="0"/>
              </a:rPr>
              <a:t>СБЕРЕЖЕНИЕ НАРОДА И СОЦИАЛЬНАЯ ЗАЩИЩЕННОСТЬ</a:t>
            </a:r>
          </a:p>
          <a:p>
            <a:pPr algn="ctr"/>
            <a:r>
              <a:rPr lang="ru-RU" altLang="ru-RU" sz="1500" b="1" dirty="0" smtClean="0">
                <a:solidFill>
                  <a:schemeClr val="bg1"/>
                </a:solidFill>
                <a:latin typeface="Calibri" pitchFamily="34" charset="0"/>
              </a:rPr>
              <a:t>СТРАТЕГИЧЕСКАЯ ЦЕЛЬ «ГОРОД ДЕМОГРАФИЧЕСКОГО БЛАГОПОЛУЧИЯ»</a:t>
            </a:r>
          </a:p>
        </p:txBody>
      </p:sp>
      <p:pic>
        <p:nvPicPr>
          <p:cNvPr id="5" name="Picture 6" descr="arm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1560" y="404664"/>
            <a:ext cx="518458" cy="6480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1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7544" y="1556792"/>
            <a:ext cx="216024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9" name="Таблица 8"/>
          <p:cNvGraphicFramePr>
            <a:graphicFrameLocks noGrp="1"/>
          </p:cNvGraphicFramePr>
          <p:nvPr/>
        </p:nvGraphicFramePr>
        <p:xfrm>
          <a:off x="827584" y="1412776"/>
          <a:ext cx="4032448" cy="2016224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4032448"/>
              </a:tblGrid>
              <a:tr h="705678">
                <a:tc>
                  <a:txBody>
                    <a:bodyPr/>
                    <a:lstStyle/>
                    <a:p>
                      <a:pPr algn="just"/>
                      <a:r>
                        <a:rPr kumimoji="0" lang="ru-RU" altLang="ru-RU" sz="120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</a:rPr>
                        <a:t>введен в эксплуатацию детский сад «</a:t>
                      </a:r>
                      <a:r>
                        <a:rPr kumimoji="0" lang="ru-RU" altLang="ru-RU" sz="1200" u="none" strike="noStrike" kern="1200" cap="none" normalizeH="0" baseline="0" dirty="0" err="1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</a:rPr>
                        <a:t>Аленушка</a:t>
                      </a:r>
                      <a:r>
                        <a:rPr kumimoji="0" lang="ru-RU" altLang="ru-RU" sz="120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</a:rPr>
                        <a:t>» в </a:t>
                      </a:r>
                    </a:p>
                    <a:p>
                      <a:pPr algn="just"/>
                      <a:r>
                        <a:rPr kumimoji="0" lang="ru-RU" altLang="ru-RU" sz="120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</a:rPr>
                        <a:t>МКР-10 на 240 мест, в том числе 80 мест для детей в возрасте от 1,5 года до 3 лет </a:t>
                      </a:r>
                      <a:endParaRPr kumimoji="0" lang="ru-RU" altLang="ru-RU" sz="12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50405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</a:rPr>
                        <a:t>открыта ясельная группа на 25 мест в ГБОУ СОШ № 10 СПДС «Ягодка»</a:t>
                      </a:r>
                      <a:endParaRPr kumimoji="0" lang="ru-RU" sz="12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504056"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</a:rPr>
                        <a:t>доступность дошкольного образования для детей </a:t>
                      </a:r>
                    </a:p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</a:rPr>
                        <a:t>от 1,5 до 3 лет – 100%</a:t>
                      </a:r>
                      <a:endParaRPr kumimoji="0" lang="ru-RU" sz="12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302434"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</a:rPr>
                        <a:t>благоустроено 9 детских площадок по программе ФКГС</a:t>
                      </a:r>
                      <a:endParaRPr kumimoji="0" lang="ru-RU" sz="12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6" cstate="print">
            <a:lum bright="-3000" contrast="50000"/>
          </a:blip>
          <a:srcRect/>
          <a:stretch>
            <a:fillRect/>
          </a:stretch>
        </p:blipFill>
        <p:spPr bwMode="auto">
          <a:xfrm>
            <a:off x="5436096" y="1268760"/>
            <a:ext cx="3240360" cy="2232248"/>
          </a:xfrm>
          <a:prstGeom prst="rect">
            <a:avLst/>
          </a:prstGeom>
          <a:noFill/>
          <a:ln w="3175" cmpd="dbl">
            <a:noFill/>
            <a:miter lim="800000"/>
            <a:headEnd/>
            <a:tailEnd/>
          </a:ln>
        </p:spPr>
      </p:pic>
      <p:pic>
        <p:nvPicPr>
          <p:cNvPr id="11" name="Picture 1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7544" y="2132856"/>
            <a:ext cx="216024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1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7544" y="3140968"/>
            <a:ext cx="216024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14" name="Таблица 13"/>
          <p:cNvGraphicFramePr>
            <a:graphicFrameLocks noGrp="1"/>
          </p:cNvGraphicFramePr>
          <p:nvPr/>
        </p:nvGraphicFramePr>
        <p:xfrm>
          <a:off x="4572000" y="3789040"/>
          <a:ext cx="4392488" cy="246888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4392488"/>
              </a:tblGrid>
              <a:tr h="19940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altLang="ru-RU" sz="120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</a:rPr>
                        <a:t>площадка для сдачи норм ГТО на стадионе  «Кристалл»</a:t>
                      </a:r>
                      <a:endParaRPr kumimoji="0" lang="ru-RU" sz="12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19940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</a:rPr>
                        <a:t>7 спортивных площадок в рамках Губернаторского проекта «</a:t>
                      </a:r>
                      <a:r>
                        <a:rPr kumimoji="0" lang="ru-RU" sz="1200" u="none" strike="noStrike" kern="1200" cap="none" normalizeH="0" baseline="0" dirty="0" err="1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</a:rPr>
                        <a:t>СОдействие</a:t>
                      </a:r>
                      <a:r>
                        <a:rPr kumimoji="0" lang="ru-RU" sz="120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</a:rPr>
                        <a:t>»</a:t>
                      </a:r>
                      <a:endParaRPr kumimoji="0" lang="ru-RU" sz="1200" b="0" i="0" u="none" strike="noStrike" kern="1200" cap="none" normalizeH="0" baseline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19940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</a:rPr>
                        <a:t>4 универсальные спортивные площадки по программе ФКГС</a:t>
                      </a:r>
                      <a:endParaRPr kumimoji="0" lang="ru-RU" sz="1200" b="0" i="0" u="none" strike="noStrike" kern="1200" cap="none" normalizeH="0" baseline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19940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</a:rPr>
                        <a:t>9 спортивных площадок по программе ФКГС</a:t>
                      </a:r>
                      <a:endParaRPr kumimoji="0" lang="ru-RU" sz="1200" b="0" i="0" u="none" strike="noStrike" kern="1200" cap="none" normalizeH="0" baseline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19940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</a:rPr>
                        <a:t>1 спортивная площадка – проект ПАО «</a:t>
                      </a:r>
                      <a:r>
                        <a:rPr kumimoji="0" lang="ru-RU" sz="1200" u="none" strike="noStrike" kern="1200" cap="none" normalizeH="0" baseline="0" dirty="0" err="1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</a:rPr>
                        <a:t>Лукойл</a:t>
                      </a:r>
                      <a:r>
                        <a:rPr kumimoji="0" lang="ru-RU" sz="120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</a:rPr>
                        <a:t>»</a:t>
                      </a:r>
                      <a:endParaRPr kumimoji="0" lang="ru-RU" sz="1200" b="0" i="0" u="none" strike="noStrike" kern="1200" cap="none" normalizeH="0" baseline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19940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altLang="ru-RU" sz="120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</a:rPr>
                        <a:t>проект «Дворовый тренер» - о</a:t>
                      </a:r>
                      <a:r>
                        <a:rPr kumimoji="0" lang="ru-RU" sz="120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</a:rPr>
                        <a:t>рганизован спортивный досуг молодежи во внеурочное и каникулярное время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/>
                </a:tc>
              </a:tr>
              <a:tr h="199407">
                <a:tc>
                  <a:txBody>
                    <a:bodyPr/>
                    <a:lstStyle/>
                    <a:p>
                      <a:r>
                        <a:rPr kumimoji="0" lang="ru-RU" altLang="ru-RU" sz="120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</a:rPr>
                        <a:t>177 спортивных разрядов присвоено спортсменам ГАУ СО «Спортивная школа олимпийского резерва № 3 им. О. Саитова» </a:t>
                      </a:r>
                      <a:endParaRPr kumimoji="0" lang="ru-RU" altLang="ru-RU" sz="1200" b="0" i="0" u="none" strike="noStrike" kern="1200" cap="none" normalizeH="0" baseline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5" name="Picture 240"/>
          <p:cNvPicPr>
            <a:picLocks noChangeAspect="1" noChangeArrowheads="1"/>
          </p:cNvPicPr>
          <p:nvPr/>
        </p:nvPicPr>
        <p:blipFill>
          <a:blip r:embed="rId7" cstate="print">
            <a:lum bright="-6000" contrast="12000"/>
          </a:blip>
          <a:srcRect/>
          <a:stretch>
            <a:fillRect/>
          </a:stretch>
        </p:blipFill>
        <p:spPr bwMode="auto">
          <a:xfrm>
            <a:off x="467544" y="3861048"/>
            <a:ext cx="3456384" cy="23042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6" name="Picture 1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7544" y="2708920"/>
            <a:ext cx="216024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Picture 1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283968" y="3789040"/>
            <a:ext cx="216024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" name="Picture 1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283968" y="4149080"/>
            <a:ext cx="216024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" name="Picture 1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283968" y="4509120"/>
            <a:ext cx="216024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" name="Picture 1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283968" y="4869160"/>
            <a:ext cx="216024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" name="Picture 1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283968" y="5085184"/>
            <a:ext cx="216024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" name="Picture 1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283968" y="5445224"/>
            <a:ext cx="216024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" name="Picture 1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283968" y="5877272"/>
            <a:ext cx="216024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" name="Номер слайда 2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5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 txBox="1">
            <a:spLocks/>
          </p:cNvSpPr>
          <p:nvPr/>
        </p:nvSpPr>
        <p:spPr>
          <a:xfrm>
            <a:off x="457200" y="274638"/>
            <a:ext cx="8229600" cy="85010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vert="horz" lIns="720000" tIns="45720" rIns="91440" bIns="45720" rtlCol="0" anchor="ctr">
            <a:normAutofit lnSpcReduction="10000"/>
          </a:bodyPr>
          <a:lstStyle/>
          <a:p>
            <a:pPr algn="ctr"/>
            <a:r>
              <a:rPr lang="ru-RU" altLang="ru-RU" sz="2000" b="1" dirty="0" smtClean="0">
                <a:solidFill>
                  <a:schemeClr val="bg1"/>
                </a:solidFill>
                <a:latin typeface="Calibri" pitchFamily="34" charset="0"/>
              </a:rPr>
              <a:t>СБЕРЕЖЕНИЕ НАРОДА И СОЦИАЛЬНАЯ ЗАЩИЩЕННОСТЬ</a:t>
            </a:r>
          </a:p>
          <a:p>
            <a:pPr algn="ctr"/>
            <a:r>
              <a:rPr lang="ru-RU" altLang="ru-RU" sz="1500" b="1" dirty="0" smtClean="0">
                <a:solidFill>
                  <a:schemeClr val="bg1"/>
                </a:solidFill>
                <a:latin typeface="Calibri" pitchFamily="34" charset="0"/>
              </a:rPr>
              <a:t>СТРАТЕГИЧЕСКАЯ ЦЕЛЬ «ГОРОД ЗДОРОВОГО ДОЛГОЛЕТИЯ И СОЦИАЛЬНОЙ ЗАЩИЩЕННОСТИ ЖИТЕЛЕЙ»</a:t>
            </a:r>
          </a:p>
        </p:txBody>
      </p:sp>
      <p:pic>
        <p:nvPicPr>
          <p:cNvPr id="5" name="Picture 6" descr="arm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1560" y="404664"/>
            <a:ext cx="518458" cy="6480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7" name="Таблица 6"/>
          <p:cNvGraphicFramePr>
            <a:graphicFrameLocks noGrp="1"/>
          </p:cNvGraphicFramePr>
          <p:nvPr/>
        </p:nvGraphicFramePr>
        <p:xfrm>
          <a:off x="4283968" y="1268760"/>
          <a:ext cx="4752528" cy="3143457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4752528"/>
              </a:tblGrid>
              <a:tr h="308817">
                <a:tc>
                  <a:txBody>
                    <a:bodyPr/>
                    <a:lstStyle/>
                    <a:p>
                      <a:r>
                        <a:rPr kumimoji="0" lang="ru-RU" altLang="ru-RU" sz="120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</a:rPr>
                        <a:t>введена в действие врачебная амбулатория в селе Солнечная Поляна</a:t>
                      </a:r>
                      <a:endParaRPr kumimoji="0" lang="ru-RU" altLang="ru-RU" sz="12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424834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</a:rPr>
                        <a:t>продолжается капитальный ремонт детской поликлиники</a:t>
                      </a:r>
                      <a:r>
                        <a:rPr kumimoji="0" lang="en-US" altLang="ru-RU" sz="120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</a:rPr>
                        <a:t>ГБУЗ СО «Жигулевская ЦГБ»</a:t>
                      </a:r>
                      <a:endParaRPr kumimoji="0" lang="ru-RU" altLang="ru-RU" sz="12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424834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</a:rPr>
                        <a:t>проект «Бережливая поликлиника» - произведен ремонт входной группы взрослой поликлиники ГБУЗ СО «Жигулевская ЦГБ»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/>
                </a:tc>
              </a:tr>
              <a:tr h="26443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</a:rPr>
                        <a:t>получено 2 легковых автомобиля для транспортировки пациентов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/>
                </a:tc>
              </a:tr>
              <a:tr h="25490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altLang="ru-RU" sz="120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</a:rPr>
                        <a:t>приобретено 57 единиц медицинского оборудования</a:t>
                      </a:r>
                      <a:endParaRPr kumimoji="0" lang="ru-RU" altLang="ru-RU" sz="12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25490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altLang="ru-RU" sz="120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</a:rPr>
                        <a:t>заключено 34 договора на целевое обучение с </a:t>
                      </a:r>
                      <a:r>
                        <a:rPr kumimoji="0" lang="ru-RU" altLang="ru-RU" sz="1200" u="none" strike="noStrike" kern="1200" cap="none" normalizeH="0" baseline="0" dirty="0" err="1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</a:rPr>
                        <a:t>СамГМУ</a:t>
                      </a:r>
                      <a:r>
                        <a:rPr kumimoji="0" lang="ru-RU" altLang="ru-RU" sz="120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endParaRPr kumimoji="0" lang="ru-RU" altLang="ru-RU" sz="12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424834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</a:rPr>
                        <a:t>1 врачу-педиатру участковому предоставлена субсидия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</a:rPr>
                        <a:t>1 млн.рублей по программе «Земский доктор» (с.Зольное)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/>
                </a:tc>
              </a:tr>
              <a:tr h="594768">
                <a:tc>
                  <a:txBody>
                    <a:bodyPr/>
                    <a:lstStyle/>
                    <a:p>
                      <a:r>
                        <a:rPr kumimoji="0" lang="ru-RU" sz="120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</a:rPr>
                        <a:t>МП «Медицинские кадры»: </a:t>
                      </a:r>
                      <a:r>
                        <a:rPr kumimoji="0" lang="ru-RU" sz="120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</a:rPr>
                        <a:t>38 медицинским работникам компенсированы расходы по найму жилого помещения, 9 врачей повысили квалификацию</a:t>
                      </a:r>
                      <a:endParaRPr kumimoji="0" lang="ru-RU" sz="1200" b="0" i="0" u="none" strike="noStrike" kern="1200" cap="none" normalizeH="0" baseline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8" name="Таблица 7"/>
          <p:cNvGraphicFramePr>
            <a:graphicFrameLocks noGrp="1"/>
          </p:cNvGraphicFramePr>
          <p:nvPr/>
        </p:nvGraphicFramePr>
        <p:xfrm>
          <a:off x="683568" y="4653136"/>
          <a:ext cx="4536504" cy="1789936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4536504"/>
              </a:tblGrid>
              <a:tr h="89496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</a:rPr>
                        <a:t>в целях укрепления общественного здоровья и популяризации здорового образа жизни на базе стадиона Кристалл создана и осуществляет свою деятельность общественная организация по  скандинавской ходьбе, функционирует </a:t>
                      </a:r>
                      <a:r>
                        <a:rPr kumimoji="0" lang="ru-RU" sz="120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</a:rPr>
                        <a:t>велоклуб</a:t>
                      </a:r>
                      <a:r>
                        <a:rPr kumimoji="0" lang="ru-RU" sz="120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</a:endParaRPr>
                    </a:p>
                  </a:txBody>
                  <a:tcPr/>
                </a:tc>
              </a:tr>
              <a:tr h="894968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</a:rPr>
                        <a:t>при поддержке Фонда Президентских грантов реализованы              6 проектов по направлению «с</a:t>
                      </a:r>
                      <a:r>
                        <a:rPr kumimoji="0" lang="ru-RU" sz="120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</a:rPr>
                        <a:t>оциальное обслуживание, социальная поддержка и защита граждан» на общую сумму 4 790,2 тыс. рублей </a:t>
                      </a:r>
                      <a:endParaRPr kumimoji="0" lang="ru-RU" sz="12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5" cstate="print">
            <a:lum bright="-4000" contrast="18000"/>
          </a:blip>
          <a:srcRect/>
          <a:stretch>
            <a:fillRect/>
          </a:stretch>
        </p:blipFill>
        <p:spPr bwMode="auto">
          <a:xfrm>
            <a:off x="395536" y="1268760"/>
            <a:ext cx="3333750" cy="27363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14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995936" y="1268760"/>
            <a:ext cx="216024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14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995936" y="1700808"/>
            <a:ext cx="216024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14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995936" y="2204864"/>
            <a:ext cx="216024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14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995936" y="2564904"/>
            <a:ext cx="216024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14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995936" y="2924944"/>
            <a:ext cx="216024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14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995936" y="3429000"/>
            <a:ext cx="216024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14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995936" y="3933056"/>
            <a:ext cx="216024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Picture 14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23528" y="4869160"/>
            <a:ext cx="216024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Picture 14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23528" y="5589240"/>
            <a:ext cx="216024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" name="Picture 123"/>
          <p:cNvPicPr>
            <a:picLocks noChangeAspect="1" noChangeArrowheads="1"/>
          </p:cNvPicPr>
          <p:nvPr/>
        </p:nvPicPr>
        <p:blipFill>
          <a:blip r:embed="rId7" cstate="print">
            <a:lum bright="-3000" contrast="17000"/>
          </a:blip>
          <a:srcRect/>
          <a:stretch>
            <a:fillRect/>
          </a:stretch>
        </p:blipFill>
        <p:spPr bwMode="auto">
          <a:xfrm>
            <a:off x="5436096" y="4509120"/>
            <a:ext cx="3138650" cy="19442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9" name="Номер слайда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6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 txBox="1">
            <a:spLocks/>
          </p:cNvSpPr>
          <p:nvPr/>
        </p:nvSpPr>
        <p:spPr>
          <a:xfrm>
            <a:off x="457200" y="274638"/>
            <a:ext cx="8229600" cy="85010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vert="horz" lIns="720000" tIns="45720" rIns="91440" bIns="45720" rtlCol="0" anchor="ctr">
            <a:normAutofit lnSpcReduction="10000"/>
          </a:bodyPr>
          <a:lstStyle/>
          <a:p>
            <a:pPr algn="ctr"/>
            <a:r>
              <a:rPr lang="ru-RU" altLang="ru-RU" sz="2000" b="1" dirty="0" smtClean="0">
                <a:solidFill>
                  <a:schemeClr val="bg1"/>
                </a:solidFill>
                <a:latin typeface="Calibri" pitchFamily="34" charset="0"/>
              </a:rPr>
              <a:t>ЛУЧШЕЕ - ДЕТЯМ</a:t>
            </a:r>
          </a:p>
          <a:p>
            <a:pPr algn="ctr"/>
            <a:r>
              <a:rPr lang="ru-RU" altLang="ru-RU" sz="1500" b="1" dirty="0" smtClean="0">
                <a:solidFill>
                  <a:schemeClr val="bg1"/>
                </a:solidFill>
                <a:latin typeface="Calibri" pitchFamily="34" charset="0"/>
              </a:rPr>
              <a:t>СТРАТЕГИЧЕСКАЯ ЦЕЛЬ «ГОРОД СОВРЕМЕННОГО ОБРАЗОВАНИЯ И ПРОФЕССИОНАЛЬНОГО РОСТА»</a:t>
            </a:r>
          </a:p>
        </p:txBody>
      </p:sp>
      <p:pic>
        <p:nvPicPr>
          <p:cNvPr id="5" name="Picture 6" descr="arm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1560" y="404664"/>
            <a:ext cx="518458" cy="6480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7" name="Таблица 6"/>
          <p:cNvGraphicFramePr>
            <a:graphicFrameLocks noGrp="1"/>
          </p:cNvGraphicFramePr>
          <p:nvPr/>
        </p:nvGraphicFramePr>
        <p:xfrm>
          <a:off x="4572000" y="4149080"/>
          <a:ext cx="4392488" cy="246888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4392488"/>
              </a:tblGrid>
              <a:tr h="131537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Calibri" pitchFamily="34" charset="0"/>
                          <a:ea typeface="+mn-ea"/>
                          <a:cs typeface="+mn-cs"/>
                        </a:rPr>
                        <a:t>открыты: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</a:pPr>
                      <a:r>
                        <a:rPr kumimoji="0" lang="ru-RU" altLang="ru-RU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Calibri" pitchFamily="34" charset="0"/>
                          <a:ea typeface="+mn-ea"/>
                          <a:cs typeface="+mn-cs"/>
                        </a:rPr>
                        <a:t> 4 центра образования цифрового и гуманитарного профилей 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Calibri" pitchFamily="34" charset="0"/>
                          <a:ea typeface="+mn-ea"/>
                          <a:cs typeface="+mn-cs"/>
                        </a:rPr>
                        <a:t>«Точка роста»: </a:t>
                      </a: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Calibri" pitchFamily="34" charset="0"/>
                          <a:ea typeface="+mn-ea"/>
                          <a:cs typeface="+mn-cs"/>
                        </a:rPr>
                        <a:t>     - ГБОУ СОШ № 1           - ГБОУ многопрофильный лицей № 16</a:t>
                      </a: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Calibri" pitchFamily="34" charset="0"/>
                          <a:ea typeface="+mn-ea"/>
                          <a:cs typeface="+mn-cs"/>
                        </a:rPr>
                        <a:t>     - ГБОУ СОШ № 10         - ГБОУ ООШ № 2</a:t>
                      </a:r>
                    </a:p>
                  </a:txBody>
                  <a:tcPr/>
                </a:tc>
              </a:tr>
              <a:tr h="13153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altLang="ru-RU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Calibri" pitchFamily="34" charset="0"/>
                          <a:ea typeface="+mn-ea"/>
                          <a:cs typeface="+mn-cs"/>
                        </a:rPr>
                        <a:t>- мини-технопарк в ГБОУ СОШ № 14</a:t>
                      </a:r>
                    </a:p>
                  </a:txBody>
                  <a:tcPr/>
                </a:tc>
              </a:tr>
              <a:tr h="131537">
                <a:tc>
                  <a:txBody>
                    <a:bodyPr/>
                    <a:lstStyle/>
                    <a:p>
                      <a:r>
                        <a:rPr kumimoji="0" lang="ru-RU" altLang="ru-RU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Calibri" pitchFamily="34" charset="0"/>
                          <a:ea typeface="+mn-ea"/>
                          <a:cs typeface="+mn-cs"/>
                        </a:rPr>
                        <a:t>- кабинет технологии в ГБОУ СОШ № 13</a:t>
                      </a:r>
                      <a:endParaRPr kumimoji="0" lang="ru-RU" altLang="ru-RU" sz="1200" b="0" i="0" u="none" strike="noStrike" kern="1200" cap="none" normalizeH="0" baseline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131537">
                <a:tc>
                  <a:txBody>
                    <a:bodyPr/>
                    <a:lstStyle/>
                    <a:p>
                      <a:r>
                        <a:rPr kumimoji="0" lang="ru-RU" altLang="ru-RU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Calibri" pitchFamily="34" charset="0"/>
                          <a:ea typeface="+mn-ea"/>
                          <a:cs typeface="+mn-cs"/>
                        </a:rPr>
                        <a:t>- мобильный компьютерный класс в ГБОУ СОШ № 7</a:t>
                      </a:r>
                      <a:endParaRPr kumimoji="0" lang="ru-RU" altLang="ru-RU" sz="1200" b="0" i="0" u="none" strike="noStrike" kern="1200" cap="none" normalizeH="0" baseline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13153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altLang="ru-RU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Calibri" pitchFamily="34" charset="0"/>
                          <a:ea typeface="+mn-ea"/>
                          <a:cs typeface="+mn-cs"/>
                        </a:rPr>
                        <a:t>открыто 2 новых отделения «Учитель начальных  классов», «Воспитатель детского сада» на базе ГАПОУ СО «Жигулевский государственный колледж»</a:t>
                      </a: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026" name="Picture 2" descr="C:\Users\КузьминаОВ\Desktop\dIK0MWv0-qE.jpg"/>
          <p:cNvPicPr>
            <a:picLocks noChangeAspect="1" noChangeArrowheads="1"/>
          </p:cNvPicPr>
          <p:nvPr/>
        </p:nvPicPr>
        <p:blipFill>
          <a:blip r:embed="rId5" cstate="print">
            <a:lum bright="-7000" contrast="10000"/>
          </a:blip>
          <a:srcRect/>
          <a:stretch>
            <a:fillRect/>
          </a:stretch>
        </p:blipFill>
        <p:spPr bwMode="auto">
          <a:xfrm>
            <a:off x="323528" y="4221088"/>
            <a:ext cx="3650582" cy="2208486"/>
          </a:xfrm>
          <a:prstGeom prst="rect">
            <a:avLst/>
          </a:prstGeom>
          <a:noFill/>
        </p:spPr>
      </p:pic>
      <p:graphicFrame>
        <p:nvGraphicFramePr>
          <p:cNvPr id="8" name="Таблица 7"/>
          <p:cNvGraphicFramePr>
            <a:graphicFrameLocks noGrp="1"/>
          </p:cNvGraphicFramePr>
          <p:nvPr/>
        </p:nvGraphicFramePr>
        <p:xfrm>
          <a:off x="611560" y="1340768"/>
          <a:ext cx="4608512" cy="283464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4608512"/>
              </a:tblGrid>
              <a:tr h="159360">
                <a:tc>
                  <a:txBody>
                    <a:bodyPr/>
                    <a:lstStyle/>
                    <a:p>
                      <a:r>
                        <a:rPr kumimoji="0" lang="ru-RU" altLang="ru-RU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Calibri" pitchFamily="34" charset="0"/>
                          <a:ea typeface="+mn-ea"/>
                          <a:cs typeface="+mn-cs"/>
                        </a:rPr>
                        <a:t>продолжается капитальный ремонт ГБОУ СОШ № 14 и ГБОУ ООШ № 9</a:t>
                      </a:r>
                    </a:p>
                  </a:txBody>
                  <a:tcPr/>
                </a:tc>
              </a:tr>
              <a:tr h="159360">
                <a:tc>
                  <a:txBody>
                    <a:bodyPr/>
                    <a:lstStyle/>
                    <a:p>
                      <a:r>
                        <a:rPr kumimoji="0" lang="ru-RU" altLang="ru-RU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Calibri" pitchFamily="34" charset="0"/>
                          <a:ea typeface="+mn-ea"/>
                          <a:cs typeface="+mn-cs"/>
                        </a:rPr>
                        <a:t>проведен капитальный ремонт пищеблоков ГБОУ ООШ № 2 и           ГБОУ ООШ № 3</a:t>
                      </a:r>
                    </a:p>
                  </a:txBody>
                  <a:tcPr/>
                </a:tc>
              </a:tr>
              <a:tr h="13153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Calibri" pitchFamily="34" charset="0"/>
                          <a:ea typeface="+mn-ea"/>
                          <a:cs typeface="+mn-cs"/>
                        </a:rPr>
                        <a:t>ГБОУ СОШ № 16 получила статус многопрофильного лицея с углубленным изучением отдельных предметов</a:t>
                      </a:r>
                    </a:p>
                  </a:txBody>
                  <a:tcPr/>
                </a:tc>
              </a:tr>
              <a:tr h="131537">
                <a:tc>
                  <a:txBody>
                    <a:bodyPr/>
                    <a:lstStyle/>
                    <a:p>
                      <a:r>
                        <a:rPr kumimoji="0" lang="ru-RU" altLang="ru-RU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Calibri" pitchFamily="34" charset="0"/>
                          <a:ea typeface="+mn-ea"/>
                          <a:cs typeface="+mn-cs"/>
                        </a:rPr>
                        <a:t>3 сельские школы подключены к сети Интернет </a:t>
                      </a:r>
                    </a:p>
                    <a:p>
                      <a:r>
                        <a:rPr kumimoji="0" lang="ru-RU" altLang="ru-RU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Calibri" pitchFamily="34" charset="0"/>
                          <a:ea typeface="+mn-ea"/>
                          <a:cs typeface="+mn-cs"/>
                        </a:rPr>
                        <a:t>     - ГБОУ СОШ № 1 с.Зольное         </a:t>
                      </a:r>
                    </a:p>
                    <a:p>
                      <a:r>
                        <a:rPr kumimoji="0" lang="ru-RU" altLang="ru-RU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Calibri" pitchFamily="34" charset="0"/>
                          <a:ea typeface="+mn-ea"/>
                          <a:cs typeface="+mn-cs"/>
                        </a:rPr>
                        <a:t>     - ГБОУ ООШ № 2 с.Солнечная Поляна</a:t>
                      </a:r>
                    </a:p>
                    <a:p>
                      <a:pPr algn="l"/>
                      <a:r>
                        <a:rPr kumimoji="0" lang="ru-RU" altLang="ru-RU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Calibri" pitchFamily="34" charset="0"/>
                          <a:ea typeface="+mn-ea"/>
                          <a:cs typeface="+mn-cs"/>
                        </a:rPr>
                        <a:t>     - ГБООУ «Санаторная школа-интернат № 3» с.Солнечная Поляна</a:t>
                      </a:r>
                    </a:p>
                  </a:txBody>
                  <a:tcPr/>
                </a:tc>
              </a:tr>
              <a:tr h="13153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Calibri" pitchFamily="34" charset="0"/>
                          <a:ea typeface="+mn-ea"/>
                          <a:cs typeface="+mn-cs"/>
                        </a:rPr>
                        <a:t>открыто 2 новых отделения «Учитель начальных  классов», «Воспитатель детского сада» на базе ГАПОУ СО «Жигулевский государственный колледж»</a:t>
                      </a: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027" name="Picture 3" descr="C:\Users\КузьминаОВ\Desktop\A_PdtaLFxU4.jpg"/>
          <p:cNvPicPr>
            <a:picLocks noChangeAspect="1" noChangeArrowheads="1"/>
          </p:cNvPicPr>
          <p:nvPr/>
        </p:nvPicPr>
        <p:blipFill>
          <a:blip r:embed="rId6" cstate="print">
            <a:lum bright="-7000" contrast="7000"/>
          </a:blip>
          <a:srcRect/>
          <a:stretch>
            <a:fillRect/>
          </a:stretch>
        </p:blipFill>
        <p:spPr bwMode="auto">
          <a:xfrm>
            <a:off x="5436096" y="1412776"/>
            <a:ext cx="3384376" cy="2448272"/>
          </a:xfrm>
          <a:prstGeom prst="rect">
            <a:avLst/>
          </a:prstGeom>
          <a:noFill/>
        </p:spPr>
      </p:pic>
      <p:pic>
        <p:nvPicPr>
          <p:cNvPr id="9" name="Picture 14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23528" y="1412776"/>
            <a:ext cx="216024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14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23528" y="1772816"/>
            <a:ext cx="216024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14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23528" y="2204864"/>
            <a:ext cx="216024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14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23528" y="2852936"/>
            <a:ext cx="216024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14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23528" y="3573016"/>
            <a:ext cx="216024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14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283968" y="4365104"/>
            <a:ext cx="216024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14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283968" y="5229200"/>
            <a:ext cx="216024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Picture 14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283968" y="5517232"/>
            <a:ext cx="216024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Picture 14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283968" y="5733256"/>
            <a:ext cx="216024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" name="Picture 14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283968" y="6093296"/>
            <a:ext cx="216024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Номер слайда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7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 txBox="1">
            <a:spLocks/>
          </p:cNvSpPr>
          <p:nvPr/>
        </p:nvSpPr>
        <p:spPr>
          <a:xfrm>
            <a:off x="457200" y="274638"/>
            <a:ext cx="8229600" cy="85010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vert="horz" lIns="720000" tIns="45720" rIns="91440" bIns="45720" rtlCol="0" anchor="ctr">
            <a:normAutofit/>
          </a:bodyPr>
          <a:lstStyle/>
          <a:p>
            <a:pPr algn="ctr"/>
            <a:r>
              <a:rPr lang="ru-RU" altLang="ru-RU" sz="2000" b="1" dirty="0" smtClean="0">
                <a:solidFill>
                  <a:schemeClr val="bg1"/>
                </a:solidFill>
                <a:latin typeface="Calibri" pitchFamily="34" charset="0"/>
              </a:rPr>
              <a:t>ЛУЧШЕЕ - ДЕТЯМ</a:t>
            </a:r>
          </a:p>
          <a:p>
            <a:pPr algn="ctr"/>
            <a:r>
              <a:rPr lang="ru-RU" altLang="ru-RU" sz="1500" b="1" dirty="0" smtClean="0">
                <a:solidFill>
                  <a:schemeClr val="bg1"/>
                </a:solidFill>
                <a:latin typeface="Calibri" pitchFamily="34" charset="0"/>
              </a:rPr>
              <a:t>СТРАТЕГИЧЕСКАЯ ЦЕЛЬ «ГОРОД ВОЗМОЖНОСТЕЙ ДЛЯ МОЛОДЕЖИ»</a:t>
            </a:r>
          </a:p>
        </p:txBody>
      </p:sp>
      <p:pic>
        <p:nvPicPr>
          <p:cNvPr id="5" name="Picture 6" descr="arm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1560" y="404664"/>
            <a:ext cx="518458" cy="6480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7" name="Таблица 6"/>
          <p:cNvGraphicFramePr>
            <a:graphicFrameLocks noGrp="1"/>
          </p:cNvGraphicFramePr>
          <p:nvPr/>
        </p:nvGraphicFramePr>
        <p:xfrm>
          <a:off x="4355976" y="1412777"/>
          <a:ext cx="4392488" cy="2088231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4392488"/>
              </a:tblGrid>
              <a:tr h="49719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</a:rPr>
                        <a:t>проведен капитальный ремонт здания МБУК «Жигулевский Дворец культуры»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anchor="ctr"/>
                </a:tc>
              </a:tr>
              <a:tr h="636413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</a:rPr>
                        <a:t>открыт виртуальный концертный зал в </a:t>
                      </a:r>
                      <a:r>
                        <a:rPr kumimoji="0" lang="ru-RU" sz="120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</a:rPr>
                        <a:t>Культурно-досуговом</a:t>
                      </a:r>
                      <a:r>
                        <a:rPr kumimoji="0" lang="ru-RU" sz="120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</a:rPr>
                        <a:t> центре для детей и подростков</a:t>
                      </a:r>
                      <a:endParaRPr kumimoji="0" lang="ru-RU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anchor="ctr"/>
                </a:tc>
              </a:tr>
              <a:tr h="497198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</a:rPr>
                        <a:t>приобретено 57 единиц музыкальных инструментов в рамках </a:t>
                      </a: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</a:rPr>
                        <a:t>НП «Культура»</a:t>
                      </a:r>
                      <a:endParaRPr kumimoji="0" lang="ru-RU" sz="12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  <a:tr h="457422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</a:rPr>
                        <a:t>открыт Музей боевой славы на базе ГБОУ СОШ № 7 за счет привлеченных средств</a:t>
                      </a:r>
                      <a:endParaRPr kumimoji="0" lang="ru-RU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  <p:pic>
        <p:nvPicPr>
          <p:cNvPr id="8" name="Picture 109"/>
          <p:cNvPicPr>
            <a:picLocks noChangeAspect="1" noChangeArrowheads="1"/>
          </p:cNvPicPr>
          <p:nvPr/>
        </p:nvPicPr>
        <p:blipFill>
          <a:blip r:embed="rId5" cstate="print">
            <a:lum bright="-9000" contrast="17000"/>
          </a:blip>
          <a:srcRect/>
          <a:stretch>
            <a:fillRect/>
          </a:stretch>
        </p:blipFill>
        <p:spPr bwMode="auto">
          <a:xfrm>
            <a:off x="395536" y="1484784"/>
            <a:ext cx="3312368" cy="23762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6" cstate="print">
            <a:lum bright="-6000" contrast="10000"/>
          </a:blip>
          <a:srcRect/>
          <a:stretch>
            <a:fillRect/>
          </a:stretch>
        </p:blipFill>
        <p:spPr bwMode="auto">
          <a:xfrm>
            <a:off x="4823986" y="3933056"/>
            <a:ext cx="3804863" cy="25355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9" name="Таблица 8"/>
          <p:cNvGraphicFramePr>
            <a:graphicFrameLocks noGrp="1"/>
          </p:cNvGraphicFramePr>
          <p:nvPr/>
        </p:nvGraphicFramePr>
        <p:xfrm>
          <a:off x="539552" y="4293096"/>
          <a:ext cx="3995936" cy="2154552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995936"/>
              </a:tblGrid>
              <a:tr h="650431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</a:rPr>
                        <a:t>создан волонтерский штаб на базе МБУ «Дом молодежных организаций», количество участников                766 человек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/>
                </a:tc>
              </a:tr>
              <a:tr h="284563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</a:rPr>
                        <a:t>создана «Молодежная администрация» (23 человека)</a:t>
                      </a:r>
                      <a:endParaRPr kumimoji="0" lang="ru-RU" sz="12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711409">
                <a:tc>
                  <a:txBody>
                    <a:bodyPr/>
                    <a:lstStyle/>
                    <a:p>
                      <a:r>
                        <a:rPr kumimoji="0" lang="ru-RU" sz="120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</a:rPr>
                        <a:t>реализовано 27 молодежных инициатив в сферах экологии, культуры, спорта, молодежной политики и патриотического воспитания</a:t>
                      </a:r>
                      <a:endParaRPr kumimoji="0" lang="ru-RU" sz="1200" b="0" i="0" u="none" strike="noStrike" kern="1200" cap="none" normalizeH="0" baseline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50814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</a:rPr>
                        <a:t>создано 849 рабочих мест для несовершеннолетних граждан</a:t>
                      </a:r>
                      <a:endParaRPr kumimoji="0" lang="ru-RU" sz="12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0" name="Picture 14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067944" y="1556792"/>
            <a:ext cx="216024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14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067944" y="2132856"/>
            <a:ext cx="216024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14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067944" y="2780928"/>
            <a:ext cx="216024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14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067944" y="3284984"/>
            <a:ext cx="216024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14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51520" y="4509120"/>
            <a:ext cx="216024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14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51520" y="5013176"/>
            <a:ext cx="216024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Picture 14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51520" y="5445224"/>
            <a:ext cx="216024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Picture 14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51520" y="6093296"/>
            <a:ext cx="216024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8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 txBox="1">
            <a:spLocks/>
          </p:cNvSpPr>
          <p:nvPr/>
        </p:nvSpPr>
        <p:spPr>
          <a:xfrm>
            <a:off x="457200" y="274638"/>
            <a:ext cx="8229600" cy="85010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vert="horz" lIns="720000" tIns="45720" rIns="91440" bIns="45720" rtlCol="0" anchor="ctr">
            <a:normAutofit/>
          </a:bodyPr>
          <a:lstStyle/>
          <a:p>
            <a:pPr algn="ctr"/>
            <a:r>
              <a:rPr lang="ru-RU" altLang="ru-RU" sz="2000" b="1" dirty="0" smtClean="0">
                <a:solidFill>
                  <a:schemeClr val="bg1"/>
                </a:solidFill>
                <a:latin typeface="Calibri" pitchFamily="34" charset="0"/>
              </a:rPr>
              <a:t>«УМНАЯ» ЭКОНОМИКА БУДУЩЕГО И ЭФФЕКТИВНОЕ УПРАВЛЕНИЕ</a:t>
            </a:r>
          </a:p>
          <a:p>
            <a:pPr algn="ctr"/>
            <a:r>
              <a:rPr lang="ru-RU" altLang="ru-RU" sz="1500" b="1" dirty="0" smtClean="0">
                <a:solidFill>
                  <a:schemeClr val="bg1"/>
                </a:solidFill>
                <a:latin typeface="Calibri" pitchFamily="34" charset="0"/>
              </a:rPr>
              <a:t>СТРАТЕГИЧЕСКАЯ ЦЕЛЬ «ВЫСОКОТЕХНОЛОГИЧНЫЙ ПРОМЫШЛЕННЫЙ «ЭКОГОРОД»</a:t>
            </a:r>
          </a:p>
        </p:txBody>
      </p:sp>
      <p:pic>
        <p:nvPicPr>
          <p:cNvPr id="5" name="Picture 6" descr="arm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1560" y="404664"/>
            <a:ext cx="518458" cy="6480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7" name="Таблица 6"/>
          <p:cNvGraphicFramePr>
            <a:graphicFrameLocks noGrp="1"/>
          </p:cNvGraphicFramePr>
          <p:nvPr/>
        </p:nvGraphicFramePr>
        <p:xfrm>
          <a:off x="4139952" y="1340768"/>
          <a:ext cx="4608512" cy="5099061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4608512"/>
              </a:tblGrid>
              <a:tr h="116960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</a:rPr>
                        <a:t>4 предприятия в НП «Производительность труда»: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</a:rPr>
                        <a:t>     - АО «АКОМ им. Н.М.Игнатьева»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</a:rPr>
                        <a:t>     - ООО «Газпром газораспределение Самара»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</a:rPr>
                        <a:t>     - ООО «</a:t>
                      </a:r>
                      <a:r>
                        <a:rPr kumimoji="0" lang="ru-RU" sz="1200" u="none" strike="noStrike" kern="1200" cap="none" normalizeH="0" baseline="0" dirty="0" err="1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</a:rPr>
                        <a:t>Энерготехмаш</a:t>
                      </a:r>
                      <a:r>
                        <a:rPr kumimoji="0" lang="ru-RU" sz="120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</a:rPr>
                        <a:t>»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</a:rPr>
                        <a:t>     -  ООО «Услада»</a:t>
                      </a:r>
                      <a:endParaRPr kumimoji="0" lang="ru-RU" sz="12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  <a:tr h="680500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</a:rPr>
                        <a:t>восстановление производства алюминиевого профиля                                         ООО «</a:t>
                      </a:r>
                      <a:r>
                        <a:rPr kumimoji="0" lang="ru-RU" sz="120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</a:rPr>
                        <a:t>Энерготехмаш</a:t>
                      </a:r>
                      <a:r>
                        <a:rPr kumimoji="0" lang="ru-RU" sz="120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</a:rPr>
                        <a:t>» (2019 г.). Производительность</a:t>
                      </a:r>
                      <a:r>
                        <a:rPr kumimoji="0" lang="en-US" sz="120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kumimoji="0" lang="ru-RU" sz="120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</a:rPr>
                        <a:t>15 тыс. тонн алюминиевого профиля в год, рост в 4 раза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anchor="ctr"/>
                </a:tc>
              </a:tr>
              <a:tr h="489110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</a:rPr>
                        <a:t>ООО «Озон» – крупнейший работодатель г.о.Жигулевск, более                                         1 500 сотрудников </a:t>
                      </a:r>
                      <a:endParaRPr kumimoji="0" lang="ru-RU" sz="12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  <a:tr h="362123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</a:rPr>
                        <a:t>11 компаний-экспортеров, из них 7 – СМСП. 14 направлений отгрузки</a:t>
                      </a:r>
                      <a:endParaRPr kumimoji="0" lang="ru-RU" sz="12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  <a:tr h="956953"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</a:rPr>
                        <a:t>3 СМСП – победители конкурсов «Экспортер года»:                      </a:t>
                      </a:r>
                    </a:p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</a:rPr>
                        <a:t>     - ООО «Альтернативные экологические проекты»     </a:t>
                      </a:r>
                    </a:p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</a:rPr>
                        <a:t>     - ООО «Услада»            </a:t>
                      </a:r>
                    </a:p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</a:rPr>
                        <a:t>     - ООО «Жигулевский водочный завод»</a:t>
                      </a:r>
                      <a:endParaRPr kumimoji="0" lang="ru-RU" sz="12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  <a:tr h="1382265">
                <a:tc>
                  <a:txBody>
                    <a:bodyPr/>
                    <a:lstStyle/>
                    <a:p>
                      <a:pPr algn="just"/>
                      <a:r>
                        <a:rPr kumimoji="0" lang="ru-RU" sz="120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</a:rPr>
                        <a:t>деятельность промышленных предприятий базируется на принципах </a:t>
                      </a:r>
                      <a:r>
                        <a:rPr kumimoji="0" lang="ru-RU" sz="120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</a:rPr>
                        <a:t>экологичного</a:t>
                      </a:r>
                      <a:r>
                        <a:rPr kumimoji="0" lang="ru-RU" sz="120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</a:rPr>
                        <a:t> производства: лабораторный контроль выбросов, собственные локальные очистные   сооружения                   (АО «АКОМ»), фильтры-прессы для очищения сточных вод гальванического производства (ООО «ЭТМ»), производство                   орг. удобрений из осадков коммунальных и производственных стоков (ООО «</a:t>
                      </a:r>
                      <a:r>
                        <a:rPr kumimoji="0" lang="ru-RU" sz="120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</a:rPr>
                        <a:t>АгроПромСнаб</a:t>
                      </a:r>
                      <a:r>
                        <a:rPr kumimoji="0" lang="ru-RU" sz="120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</a:rPr>
                        <a:t>»).</a:t>
                      </a:r>
                      <a:endParaRPr kumimoji="0" lang="ru-RU" sz="1200" b="0" i="0" u="none" strike="noStrike" kern="1200" cap="none" normalizeH="0" baseline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  <p:pic>
        <p:nvPicPr>
          <p:cNvPr id="7170" name="Picture 2" descr="C:\Users\КузьминаОВ\Desktop\YXC7DmZfYO4 — копия.jpg"/>
          <p:cNvPicPr>
            <a:picLocks noChangeAspect="1" noChangeArrowheads="1"/>
          </p:cNvPicPr>
          <p:nvPr/>
        </p:nvPicPr>
        <p:blipFill>
          <a:blip r:embed="rId5" cstate="print">
            <a:lum bright="14000" contrast="16000"/>
          </a:blip>
          <a:srcRect/>
          <a:stretch>
            <a:fillRect/>
          </a:stretch>
        </p:blipFill>
        <p:spPr bwMode="auto">
          <a:xfrm>
            <a:off x="395536" y="1412776"/>
            <a:ext cx="3168352" cy="4896544"/>
          </a:xfrm>
          <a:prstGeom prst="rect">
            <a:avLst/>
          </a:prstGeom>
          <a:noFill/>
        </p:spPr>
      </p:pic>
      <p:pic>
        <p:nvPicPr>
          <p:cNvPr id="6" name="Picture 14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851920" y="1556792"/>
            <a:ext cx="216024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14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851920" y="2636912"/>
            <a:ext cx="216024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14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851920" y="3284984"/>
            <a:ext cx="216024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14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851920" y="3789040"/>
            <a:ext cx="216024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14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851920" y="4293096"/>
            <a:ext cx="216024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14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851920" y="5229200"/>
            <a:ext cx="216024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Номер слайда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9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 txBox="1">
            <a:spLocks/>
          </p:cNvSpPr>
          <p:nvPr/>
        </p:nvSpPr>
        <p:spPr>
          <a:xfrm>
            <a:off x="457200" y="274638"/>
            <a:ext cx="8229600" cy="85010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vert="horz" lIns="720000" tIns="45720" rIns="91440" bIns="45720" rtlCol="0" anchor="ctr">
            <a:normAutofit lnSpcReduction="10000"/>
          </a:bodyPr>
          <a:lstStyle/>
          <a:p>
            <a:pPr algn="ctr"/>
            <a:r>
              <a:rPr lang="ru-RU" altLang="ru-RU" sz="2000" b="1" dirty="0" smtClean="0">
                <a:solidFill>
                  <a:schemeClr val="bg1"/>
                </a:solidFill>
                <a:latin typeface="Calibri" pitchFamily="34" charset="0"/>
              </a:rPr>
              <a:t>«УМНАЯ» ЭКОНОМИКА БУДУЩЕГО И ЭФФЕКТИВНОЕ УПРАВЛЕНИЕ</a:t>
            </a:r>
          </a:p>
          <a:p>
            <a:pPr algn="ctr"/>
            <a:r>
              <a:rPr lang="ru-RU" altLang="ru-RU" sz="1500" b="1" dirty="0" smtClean="0">
                <a:solidFill>
                  <a:schemeClr val="bg1"/>
                </a:solidFill>
                <a:latin typeface="Calibri" pitchFamily="34" charset="0"/>
              </a:rPr>
              <a:t>СТРАТЕГИЧЕСКАЯ ЦЕЛЬ «ГОРОД КОМФОРТНЫХ УСЛОВИЙ ДЛЯ БИЗНЕСА И ИНВЕСТИРОВАНИЯ»</a:t>
            </a:r>
          </a:p>
        </p:txBody>
      </p:sp>
      <p:pic>
        <p:nvPicPr>
          <p:cNvPr id="5" name="Picture 6" descr="arm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1560" y="404664"/>
            <a:ext cx="518458" cy="6480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7" name="Таблица 6"/>
          <p:cNvGraphicFramePr>
            <a:graphicFrameLocks noGrp="1"/>
          </p:cNvGraphicFramePr>
          <p:nvPr/>
        </p:nvGraphicFramePr>
        <p:xfrm>
          <a:off x="683568" y="1412776"/>
          <a:ext cx="4392488" cy="504056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4392488"/>
              </a:tblGrid>
              <a:tr h="51645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</a:rPr>
                        <a:t>11 788,8 млн. рублей - инвестиции в основной капитал , из них  9 662,2 млн. рублей собственные средства предприятий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/>
                </a:tc>
              </a:tr>
              <a:tr h="47513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</a:rPr>
                        <a:t>реализовано 29 инвестиционных проектов промышленных предприятий общей стоимостью  5 371,0 млн. рублей</a:t>
                      </a:r>
                      <a:endParaRPr kumimoji="0" lang="ru-RU" sz="12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66105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</a:rPr>
                        <a:t>создан инвестиционный сайт «</a:t>
                      </a:r>
                      <a:r>
                        <a:rPr kumimoji="0" lang="en-US" sz="120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</a:rPr>
                        <a:t>InvestinZhigulevsk</a:t>
                      </a:r>
                      <a:r>
                        <a:rPr kumimoji="0" lang="ru-RU" sz="120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</a:rPr>
                        <a:t>» - специализированный интернет-ресурс для инвесторов, более 18 тыс. посетителей в месяц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/>
                </a:tc>
              </a:tr>
              <a:tr h="92961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</a:rPr>
                        <a:t>сформирован реестр свободных инвестиционных площадок - </a:t>
                      </a:r>
                      <a:r>
                        <a:rPr kumimoji="0" lang="ru-RU" sz="120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</a:rPr>
                        <a:t>69 площадок площадью более 1 400 тыс.кв.м, в т.ч.: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</a:rPr>
                        <a:t>28 – жилищное строительство, 28 – производственная и непроизводственная сфера, 13 - промышленных предприятий</a:t>
                      </a:r>
                      <a:endParaRPr kumimoji="0" lang="ru-RU" sz="12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51645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</a:rPr>
                        <a:t>открыт Центр «Мой бизнес» - инфраструктура поддержки бизнеса по принципу «одного окна»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/>
                </a:tc>
              </a:tr>
              <a:tr h="74368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</a:rPr>
                        <a:t>Фондом развития малого и среднего предпринимательства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</a:rPr>
                        <a:t>     - выдано 25 займов на сумму 28 650 тыс. рублей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</a:rPr>
                        <a:t>     - оказано 5 878 консультаций</a:t>
                      </a:r>
                      <a:endParaRPr kumimoji="0" lang="ru-RU" sz="12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47513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</a:rPr>
                        <a:t>образован Совет по деловому сотрудничеству, развитию и поддержке предпринимательства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/>
                </a:tc>
              </a:tr>
              <a:tr h="72303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</a:rPr>
                        <a:t>создано 21 </a:t>
                      </a:r>
                      <a:r>
                        <a:rPr kumimoji="0" lang="ru-RU" sz="120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</a:rPr>
                        <a:t>микропредприятие</a:t>
                      </a:r>
                      <a:r>
                        <a:rPr kumimoji="0" lang="ru-RU" sz="120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</a:rPr>
                        <a:t> промышленного сектора,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</a:rPr>
                        <a:t>2 880 </a:t>
                      </a:r>
                      <a:r>
                        <a:rPr kumimoji="0" lang="ru-RU" sz="120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</a:rPr>
                        <a:t>самозанятых</a:t>
                      </a:r>
                      <a:r>
                        <a:rPr kumimoji="0" lang="ru-RU" sz="120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</a:rPr>
                        <a:t>, 7 596 человек занято в сфере малого и среднего предпринимательства</a:t>
                      </a:r>
                      <a:endParaRPr kumimoji="0" lang="ru-RU" sz="12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5" cstate="print">
            <a:lum bright="10000" contrast="27000"/>
          </a:blip>
          <a:srcRect/>
          <a:stretch>
            <a:fillRect/>
          </a:stretch>
        </p:blipFill>
        <p:spPr bwMode="auto">
          <a:xfrm>
            <a:off x="5364088" y="1340768"/>
            <a:ext cx="3420380" cy="50405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14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95536" y="1484784"/>
            <a:ext cx="216024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14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95536" y="2636912"/>
            <a:ext cx="216024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14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95536" y="2060848"/>
            <a:ext cx="216024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14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95536" y="3284984"/>
            <a:ext cx="216024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14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95536" y="4077072"/>
            <a:ext cx="216024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14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95536" y="4725144"/>
            <a:ext cx="216024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Picture 14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95536" y="5373216"/>
            <a:ext cx="216024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Picture 14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95536" y="5949280"/>
            <a:ext cx="216024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10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 txBox="1">
            <a:spLocks/>
          </p:cNvSpPr>
          <p:nvPr/>
        </p:nvSpPr>
        <p:spPr>
          <a:xfrm>
            <a:off x="457200" y="274638"/>
            <a:ext cx="8229600" cy="85010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vert="horz" lIns="720000" tIns="45720" rIns="91440" bIns="45720" rtlCol="0" anchor="ctr">
            <a:normAutofit lnSpcReduction="10000"/>
          </a:bodyPr>
          <a:lstStyle/>
          <a:p>
            <a:pPr algn="ctr"/>
            <a:r>
              <a:rPr lang="ru-RU" altLang="ru-RU" sz="2000" b="1" dirty="0" smtClean="0">
                <a:solidFill>
                  <a:schemeClr val="bg1"/>
                </a:solidFill>
                <a:latin typeface="Calibri" pitchFamily="34" charset="0"/>
              </a:rPr>
              <a:t>«УМНАЯ» ЭКОНОМИКА БУДУЩЕГО И ЭФФЕКТИВНОЕ УПРАВЛЕНИЕ</a:t>
            </a:r>
          </a:p>
          <a:p>
            <a:pPr algn="ctr"/>
            <a:r>
              <a:rPr lang="ru-RU" altLang="ru-RU" sz="1500" b="1" dirty="0" smtClean="0">
                <a:solidFill>
                  <a:schemeClr val="bg1"/>
                </a:solidFill>
                <a:latin typeface="Calibri" pitchFamily="34" charset="0"/>
              </a:rPr>
              <a:t>СТРАТЕГИЧЕСКАЯ ЦЕЛЬ «ГОРОД ОТКРЫТОГО, ЭФФЕКТИВНОГО УПРАВЛЕНИЯ </a:t>
            </a:r>
          </a:p>
          <a:p>
            <a:pPr algn="ctr"/>
            <a:r>
              <a:rPr lang="ru-RU" altLang="ru-RU" sz="1500" b="1" dirty="0" smtClean="0">
                <a:solidFill>
                  <a:schemeClr val="bg1"/>
                </a:solidFill>
                <a:latin typeface="Calibri" pitchFamily="34" charset="0"/>
              </a:rPr>
              <a:t>И УСКОРЕННОЙ ЦИФРОВИЗАЦИИ»</a:t>
            </a:r>
          </a:p>
        </p:txBody>
      </p:sp>
      <p:pic>
        <p:nvPicPr>
          <p:cNvPr id="5" name="Picture 6" descr="arm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1560" y="404664"/>
            <a:ext cx="518458" cy="6480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7" name="Таблица 6"/>
          <p:cNvGraphicFramePr>
            <a:graphicFrameLocks noGrp="1"/>
          </p:cNvGraphicFramePr>
          <p:nvPr/>
        </p:nvGraphicFramePr>
        <p:xfrm>
          <a:off x="755576" y="1412776"/>
          <a:ext cx="4536504" cy="256877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4536504"/>
              </a:tblGrid>
              <a:tr h="35003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</a:rPr>
                        <a:t>создана Общественная палата городского округа Жигулевск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anchor="ctr"/>
                </a:tc>
              </a:tr>
              <a:tr h="536726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</a:rPr>
                        <a:t>действуют 35 общественных городских советов,                                      32 общественные организации, 12 </a:t>
                      </a:r>
                      <a:r>
                        <a:rPr kumimoji="0" lang="ru-RU" sz="120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</a:rPr>
                        <a:t>общественных советов микрорайонов</a:t>
                      </a:r>
                      <a:endParaRPr kumimoji="0" lang="ru-RU" sz="12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  <a:tr h="1283476"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</a:rPr>
                        <a:t>внедрена практика информирования граждан о муниципальных финансах, показателях проекта бюджета и отчета о его исполнении посредством размещения информации на официальном сайте администрации городского округа Жигулевск в сети «Интернет» и средствах массовой информации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anchor="ctr"/>
                </a:tc>
              </a:tr>
              <a:tr h="35003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</a:rPr>
                        <a:t>создано мобильное приложение «Любимый город Жигулевск»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  <p:pic>
        <p:nvPicPr>
          <p:cNvPr id="6" name="Picture 147"/>
          <p:cNvPicPr>
            <a:picLocks noChangeAspect="1" noChangeArrowheads="1"/>
          </p:cNvPicPr>
          <p:nvPr/>
        </p:nvPicPr>
        <p:blipFill>
          <a:blip r:embed="rId5" cstate="print">
            <a:lum bright="-3000" contrast="12000"/>
          </a:blip>
          <a:srcRect/>
          <a:stretch>
            <a:fillRect/>
          </a:stretch>
        </p:blipFill>
        <p:spPr bwMode="auto">
          <a:xfrm>
            <a:off x="5580112" y="1484784"/>
            <a:ext cx="3093071" cy="25202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6" cstate="print">
            <a:lum contrast="10000"/>
          </a:blip>
          <a:srcRect/>
          <a:stretch>
            <a:fillRect/>
          </a:stretch>
        </p:blipFill>
        <p:spPr bwMode="auto">
          <a:xfrm flipH="1">
            <a:off x="539551" y="4292334"/>
            <a:ext cx="3744416" cy="21062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8" name="Таблица 7"/>
          <p:cNvGraphicFramePr>
            <a:graphicFrameLocks noGrp="1"/>
          </p:cNvGraphicFramePr>
          <p:nvPr/>
        </p:nvGraphicFramePr>
        <p:xfrm>
          <a:off x="4932040" y="4509120"/>
          <a:ext cx="3923928" cy="180020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923928"/>
              </a:tblGrid>
              <a:tr h="498851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</a:rPr>
                        <a:t>применяется практика учета мнения населения по вопросам развития городской среды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/>
                </a:tc>
              </a:tr>
              <a:tr h="759120"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</a:rPr>
                        <a:t>проводятся рейтинговые голосования по выбору общественных территорий для благоустройства, в которых приняли участие более 26,5 тыс. человек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/>
                </a:tc>
              </a:tr>
              <a:tr h="542229"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</a:rPr>
                        <a:t>поддержано 19 инициатив населения в рамках Губернаторского проекта «</a:t>
                      </a:r>
                      <a:r>
                        <a:rPr kumimoji="0" lang="ru-RU" sz="1200" u="none" strike="noStrike" kern="1200" cap="none" normalizeH="0" baseline="0" dirty="0" err="1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</a:rPr>
                        <a:t>СОдействие</a:t>
                      </a:r>
                      <a:r>
                        <a:rPr kumimoji="0" lang="ru-RU" sz="120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</a:rPr>
                        <a:t>»</a:t>
                      </a:r>
                      <a:endParaRPr kumimoji="0" lang="ru-RU" sz="12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9" name="Picture 14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67544" y="1484784"/>
            <a:ext cx="216024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14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67544" y="1988840"/>
            <a:ext cx="216024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14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67544" y="2708920"/>
            <a:ext cx="216024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14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67544" y="3645024"/>
            <a:ext cx="216024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14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572000" y="4653136"/>
            <a:ext cx="216024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14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572000" y="5301208"/>
            <a:ext cx="216024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14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572000" y="5877272"/>
            <a:ext cx="216024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11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 txBox="1">
            <a:spLocks/>
          </p:cNvSpPr>
          <p:nvPr/>
        </p:nvSpPr>
        <p:spPr>
          <a:xfrm>
            <a:off x="457200" y="274638"/>
            <a:ext cx="8229600" cy="85010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vert="horz" lIns="720000" tIns="45720" rIns="91440" bIns="45720" rtlCol="0" anchor="ctr">
            <a:normAutofit lnSpcReduction="10000"/>
          </a:bodyPr>
          <a:lstStyle/>
          <a:p>
            <a:pPr algn="ctr"/>
            <a:r>
              <a:rPr lang="ru-RU" altLang="ru-RU" sz="2000" b="1" dirty="0" smtClean="0">
                <a:solidFill>
                  <a:schemeClr val="bg1"/>
                </a:solidFill>
                <a:latin typeface="Calibri" pitchFamily="34" charset="0"/>
              </a:rPr>
              <a:t>СОВРЕМЕННАЯ ИНДУСТРИЯ ТУРИЗМА И ГОСТЕПРИИМСТВА</a:t>
            </a:r>
          </a:p>
          <a:p>
            <a:pPr algn="ctr"/>
            <a:r>
              <a:rPr lang="ru-RU" altLang="ru-RU" sz="1500" b="1" dirty="0" smtClean="0">
                <a:solidFill>
                  <a:schemeClr val="bg1"/>
                </a:solidFill>
                <a:latin typeface="Calibri" pitchFamily="34" charset="0"/>
              </a:rPr>
              <a:t>СТРАТЕГИЧЕСКАЯ ЦЕЛЬ «ЖИГУЛЕВСК – ВИЗИТНАЯ КАРТОЧКА ТУРИЗМА И ГОСТЕПРИИМСТВА САМАРСКОЙ ОБЛАСТИ»</a:t>
            </a:r>
          </a:p>
        </p:txBody>
      </p:sp>
      <p:pic>
        <p:nvPicPr>
          <p:cNvPr id="5" name="Picture 6" descr="arm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1560" y="404664"/>
            <a:ext cx="518458" cy="6480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7" name="Таблица 6"/>
          <p:cNvGraphicFramePr>
            <a:graphicFrameLocks noGrp="1"/>
          </p:cNvGraphicFramePr>
          <p:nvPr/>
        </p:nvGraphicFramePr>
        <p:xfrm>
          <a:off x="755576" y="1340768"/>
          <a:ext cx="4824536" cy="2173224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4824536"/>
              </a:tblGrid>
              <a:tr h="24635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</a:rPr>
                        <a:t>открыты: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70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</a:rPr>
                        <a:t>- филиал </a:t>
                      </a:r>
                      <a:r>
                        <a:rPr kumimoji="0" lang="ru-RU" sz="120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</a:rPr>
                        <a:t>ГБУ СО «Туристский информационный центр» 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/>
                </a:tc>
              </a:tr>
              <a:tr h="24635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</a:rPr>
                        <a:t>- выставочный комплекс «Жигулевская мозаика»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/>
                </a:tc>
              </a:tr>
              <a:tr h="24635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</a:rPr>
                        <a:t>- музей промышленных предприятий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/>
                </a:tc>
              </a:tr>
              <a:tr h="24635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</a:rPr>
                        <a:t>- </a:t>
                      </a:r>
                      <a:r>
                        <a:rPr kumimoji="0" lang="ru-RU" sz="120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</a:rPr>
                        <a:t>Фестивали «Жигулевский окунь» и «Жигулевская жара»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/>
                </a:tc>
              </a:tr>
              <a:tr h="189785">
                <a:tc>
                  <a:txBody>
                    <a:bodyPr/>
                    <a:lstStyle/>
                    <a:p>
                      <a:pPr marL="358775" marR="0" lvl="0" indent="-358775" algn="just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</a:rPr>
                        <a:t>- </a:t>
                      </a:r>
                      <a:r>
                        <a:rPr kumimoji="0" lang="ru-RU" sz="120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</a:rPr>
                        <a:t>Ежегодный фестиваль «Жигулевская вишня»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/>
                </a:tc>
              </a:tr>
              <a:tr h="189785">
                <a:tc>
                  <a:txBody>
                    <a:bodyPr/>
                    <a:lstStyle/>
                    <a:p>
                      <a:pPr marL="358775" marR="0" lvl="0" indent="-358775" algn="just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</a:rPr>
                        <a:t>-  2 </a:t>
                      </a:r>
                      <a:r>
                        <a:rPr kumimoji="0" lang="ru-RU" sz="1200" u="none" strike="noStrike" kern="1200" cap="none" normalizeH="0" baseline="0" dirty="0" err="1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</a:rPr>
                        <a:t>эко-тропы</a:t>
                      </a:r>
                      <a:r>
                        <a:rPr kumimoji="0" lang="ru-RU" sz="120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</a:rPr>
                        <a:t> на гору Шишка и гору Отважная протяженностью  3,1 км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/>
                </a:tc>
              </a:tr>
              <a:tr h="203341">
                <a:tc>
                  <a:txBody>
                    <a:bodyPr/>
                    <a:lstStyle/>
                    <a:p>
                      <a:r>
                        <a:rPr kumimoji="0" lang="ru-RU" sz="120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</a:rPr>
                        <a:t>рост туристического потока в 3,4 раза (52,6 тыс. человек)</a:t>
                      </a:r>
                      <a:endParaRPr kumimoji="0" lang="ru-RU" sz="1200" b="0" i="0" u="none" strike="noStrike" kern="1200" cap="none" normalizeH="0" baseline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8" name="Picture 110"/>
          <p:cNvPicPr>
            <a:picLocks noChangeAspect="1" noChangeArrowheads="1"/>
          </p:cNvPicPr>
          <p:nvPr/>
        </p:nvPicPr>
        <p:blipFill>
          <a:blip r:embed="rId5" cstate="print">
            <a:lum bright="-4000" contrast="25000"/>
          </a:blip>
          <a:srcRect/>
          <a:stretch>
            <a:fillRect/>
          </a:stretch>
        </p:blipFill>
        <p:spPr bwMode="auto">
          <a:xfrm>
            <a:off x="539552" y="3789040"/>
            <a:ext cx="2592288" cy="2496277"/>
          </a:xfrm>
          <a:prstGeom prst="rect">
            <a:avLst/>
          </a:prstGeom>
          <a:noFill/>
          <a:ln w="9525" algn="ctr">
            <a:solidFill>
              <a:srgbClr val="006600"/>
            </a:solidFill>
            <a:miter lim="800000"/>
            <a:headEnd/>
            <a:tailEnd/>
          </a:ln>
          <a:effectLst/>
        </p:spPr>
      </p:pic>
      <p:graphicFrame>
        <p:nvGraphicFramePr>
          <p:cNvPr id="6" name="Таблица 5"/>
          <p:cNvGraphicFramePr>
            <a:graphicFrameLocks noGrp="1"/>
          </p:cNvGraphicFramePr>
          <p:nvPr/>
        </p:nvGraphicFramePr>
        <p:xfrm>
          <a:off x="3707904" y="4005064"/>
          <a:ext cx="5184576" cy="219456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5184576"/>
              </a:tblGrid>
              <a:tr h="20334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</a:rPr>
                        <a:t>инвестиционный проект  по созданию в селе Ширяево многофункционального туристического комплекса включен в Перечень стратегических проектов развития Самарской области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/>
                </a:tc>
              </a:tr>
              <a:tr h="20334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</a:rPr>
                        <a:t>проект «Туристско-рекреационный кластер «Самарская Лука» вошел в            ТОП-10 Всероссийского Конкурса по развитию экологического туризма, проводимого Агентством стратегических инициатив</a:t>
                      </a:r>
                      <a:endParaRPr kumimoji="0" lang="ru-RU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/>
                </a:tc>
              </a:tr>
              <a:tr h="20334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</a:rPr>
                        <a:t>село Ширяево удостоено звания одного из самых красивых деревень и городков России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/>
                </a:tc>
              </a:tr>
              <a:tr h="20334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</a:rPr>
                        <a:t>действуют 63 туристических маршрута, включая маршруты НП «Самарская Лука» и Жигулевский заповедник</a:t>
                      </a:r>
                      <a:r>
                        <a:rPr kumimoji="0" lang="ru-RU" sz="1200" u="none" strike="noStrike" kern="1200" cap="none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kumimoji="0" lang="ru-RU" sz="120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</a:rPr>
                        <a:t>(разработаны 2 новых тур. маршрута)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9" name="Picture 14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419872" y="4149080"/>
            <a:ext cx="216024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14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419872" y="4797152"/>
            <a:ext cx="216024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14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419872" y="5373216"/>
            <a:ext cx="216024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14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419872" y="5877272"/>
            <a:ext cx="216024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14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67544" y="1628800"/>
            <a:ext cx="216024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14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67544" y="1916832"/>
            <a:ext cx="216024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Picture 14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67544" y="2204864"/>
            <a:ext cx="216024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Picture 14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67544" y="2492896"/>
            <a:ext cx="216024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" name="Picture 14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67544" y="2852936"/>
            <a:ext cx="216024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" name="Picture 14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67544" y="3212976"/>
            <a:ext cx="216024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7" cstate="print">
            <a:lum bright="-4000" contrast="7000"/>
          </a:blip>
          <a:srcRect/>
          <a:stretch>
            <a:fillRect/>
          </a:stretch>
        </p:blipFill>
        <p:spPr bwMode="auto">
          <a:xfrm>
            <a:off x="5580112" y="1196752"/>
            <a:ext cx="2808312" cy="26642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" name="Номер слайда 1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12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 txBox="1">
            <a:spLocks/>
          </p:cNvSpPr>
          <p:nvPr/>
        </p:nvSpPr>
        <p:spPr>
          <a:xfrm>
            <a:off x="457200" y="274638"/>
            <a:ext cx="8229600" cy="85010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vert="horz" lIns="720000" tIns="45720" rIns="91440" bIns="45720" rtlCol="0" anchor="ctr">
            <a:normAutofit lnSpcReduction="10000"/>
          </a:bodyPr>
          <a:lstStyle/>
          <a:p>
            <a:pPr algn="ctr"/>
            <a:r>
              <a:rPr lang="ru-RU" altLang="ru-RU" sz="2000" b="1" dirty="0" smtClean="0">
                <a:solidFill>
                  <a:schemeClr val="bg1"/>
                </a:solidFill>
                <a:latin typeface="Calibri" pitchFamily="34" charset="0"/>
              </a:rPr>
              <a:t>КОМФОРТНАЯ И БЛАГОУСТРОЕННАЯ СРЕДА ПРОЖИВАНИЯ</a:t>
            </a:r>
          </a:p>
          <a:p>
            <a:pPr algn="ctr"/>
            <a:r>
              <a:rPr lang="ru-RU" altLang="ru-RU" sz="1500" b="1" dirty="0" smtClean="0">
                <a:solidFill>
                  <a:schemeClr val="bg1"/>
                </a:solidFill>
                <a:latin typeface="Calibri" pitchFamily="34" charset="0"/>
              </a:rPr>
              <a:t>СТРАТЕГИЧЕСКАЯ ЦЕЛЬ «ТЕРРИТОРИЯ БЕЗОПАСНОЙ И СОВРЕМЕННОЙ ИНФРАСТРУКТУРЫ В ПРОСТРАНСТВЕ САМАРСКО-ТОЛЬЯТТИНСКОЙ АГЛОМЕРАЦИИ»</a:t>
            </a:r>
          </a:p>
        </p:txBody>
      </p:sp>
      <p:pic>
        <p:nvPicPr>
          <p:cNvPr id="5" name="Picture 6" descr="arm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1560" y="404664"/>
            <a:ext cx="518458" cy="6480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7" name="Таблица 6"/>
          <p:cNvGraphicFramePr>
            <a:graphicFrameLocks noGrp="1"/>
          </p:cNvGraphicFramePr>
          <p:nvPr/>
        </p:nvGraphicFramePr>
        <p:xfrm>
          <a:off x="683568" y="1340768"/>
          <a:ext cx="4608512" cy="275844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4608512"/>
              </a:tblGrid>
              <a:tr h="332344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</a:rPr>
                        <a:t>отремонтировано: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70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</a:rPr>
                        <a:t>- 25 км автомобильных дорог общего пользования местного значения</a:t>
                      </a:r>
                      <a:endParaRPr kumimoji="0" lang="ru-RU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/>
                </a:tc>
              </a:tr>
              <a:tr h="199407">
                <a:tc>
                  <a:txBody>
                    <a:bodyPr/>
                    <a:lstStyle/>
                    <a:p>
                      <a:pPr marL="358775" marR="0" lvl="0" indent="-358775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</a:rPr>
                        <a:t>- 32 453,2 кв.м внутриквартальных дорог</a:t>
                      </a:r>
                      <a:endParaRPr kumimoji="0" lang="ru-RU" sz="12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19940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</a:rPr>
                        <a:t>- 22,1 км автомобильных </a:t>
                      </a:r>
                      <a:r>
                        <a:rPr kumimoji="0" lang="ru-RU" sz="120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</a:rPr>
                        <a:t>дорог общего пользования регионального значения М-5 «Урал» - Ширяево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/>
                </a:tc>
              </a:tr>
              <a:tr h="19940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</a:rPr>
                        <a:t>- 9,5 </a:t>
                      </a:r>
                      <a:r>
                        <a:rPr kumimoji="0" lang="ru-RU" sz="120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</a:rPr>
                        <a:t>км федеральной трассы М-5 «Урал»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/>
                </a:tc>
              </a:tr>
              <a:tr h="19940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</a:rPr>
                        <a:t>- пешеходный путепровод через федеральную трассу М-5 «Урал»</a:t>
                      </a:r>
                      <a:endParaRPr kumimoji="0" lang="ru-RU" sz="12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19940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</a:rPr>
                        <a:t>- </a:t>
                      </a:r>
                      <a:r>
                        <a:rPr kumimoji="0" lang="ru-RU" sz="120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</a:rPr>
                        <a:t>12 остановок общественного транспорта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/>
                </a:tc>
              </a:tr>
              <a:tr h="199407">
                <a:tc>
                  <a:txBody>
                    <a:bodyPr/>
                    <a:lstStyle/>
                    <a:p>
                      <a:r>
                        <a:rPr kumimoji="0" lang="ru-RU" sz="120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</a:rPr>
                        <a:t>реализовано 7 проектов по восстановлению дорожного покрытия в рамках Губернаторского проекта </a:t>
                      </a:r>
                      <a:r>
                        <a:rPr kumimoji="0" lang="ru-RU" sz="1200" u="none" strike="noStrike" kern="1200" cap="none" normalizeH="0" baseline="0" dirty="0" err="1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</a:rPr>
                        <a:t>СОдействие</a:t>
                      </a:r>
                      <a:endParaRPr kumimoji="0" lang="ru-RU" sz="1200" b="0" i="0" u="none" strike="noStrike" kern="1200" cap="none" normalizeH="0" baseline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6" name="Таблица 5"/>
          <p:cNvGraphicFramePr>
            <a:graphicFrameLocks noGrp="1"/>
          </p:cNvGraphicFramePr>
          <p:nvPr/>
        </p:nvGraphicFramePr>
        <p:xfrm>
          <a:off x="4427984" y="4293096"/>
          <a:ext cx="4536504" cy="201168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4536504"/>
              </a:tblGrid>
              <a:tr h="199407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</a:rPr>
                        <a:t>выполнено 91 </a:t>
                      </a:r>
                      <a:r>
                        <a:rPr kumimoji="0" lang="ru-RU" sz="120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</a:rPr>
                        <a:t>мероприятие, направленное на снижение аварийности на автомобильных дорогах в рамках региональной составляющей НП «Безопасные и качественные автомобильные дороги» </a:t>
                      </a:r>
                      <a:endParaRPr kumimoji="0" lang="ru-RU" sz="12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199407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</a:rPr>
                        <a:t>приобретено 14 единиц общественного транспорта , из них             7 в модификации «Доступная среда»</a:t>
                      </a:r>
                      <a:endParaRPr kumimoji="0" lang="ru-RU" sz="12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19940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</a:rPr>
                        <a:t>введена система безналичной оплаты проезда</a:t>
                      </a:r>
                      <a:endParaRPr kumimoji="0" lang="ru-RU" sz="12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199407">
                <a:tc>
                  <a:txBody>
                    <a:bodyPr/>
                    <a:lstStyle/>
                    <a:p>
                      <a:r>
                        <a:rPr kumimoji="0" lang="ru-RU" sz="120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</a:rPr>
                        <a:t>введены электронные школьные проездные билеты – 50% скидка для учащихся общеобразовательных школ (259,6 тыс. поездок)</a:t>
                      </a:r>
                      <a:endParaRPr kumimoji="0" lang="ru-RU" sz="12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5" cstate="print">
            <a:lum bright="9000" contrast="19000"/>
          </a:blip>
          <a:srcRect/>
          <a:stretch>
            <a:fillRect/>
          </a:stretch>
        </p:blipFill>
        <p:spPr bwMode="auto">
          <a:xfrm>
            <a:off x="5436096" y="1484784"/>
            <a:ext cx="3241625" cy="21602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14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95536" y="1628800"/>
            <a:ext cx="216024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14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95536" y="2132856"/>
            <a:ext cx="216024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14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95536" y="2492896"/>
            <a:ext cx="216024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14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95536" y="2852936"/>
            <a:ext cx="216024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14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95536" y="3212976"/>
            <a:ext cx="216024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14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95536" y="3645024"/>
            <a:ext cx="216024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7" cstate="print">
            <a:lum bright="-2000" contrast="26000"/>
          </a:blip>
          <a:srcRect/>
          <a:stretch>
            <a:fillRect/>
          </a:stretch>
        </p:blipFill>
        <p:spPr bwMode="auto">
          <a:xfrm>
            <a:off x="395536" y="4221088"/>
            <a:ext cx="3466170" cy="23107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14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139952" y="4509120"/>
            <a:ext cx="216024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14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139952" y="5229200"/>
            <a:ext cx="216024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Picture 14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139952" y="5589240"/>
            <a:ext cx="216024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Picture 14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139952" y="5949280"/>
            <a:ext cx="216024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13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 txBox="1">
            <a:spLocks/>
          </p:cNvSpPr>
          <p:nvPr/>
        </p:nvSpPr>
        <p:spPr>
          <a:xfrm>
            <a:off x="457200" y="274638"/>
            <a:ext cx="8229600" cy="85010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vert="horz" lIns="720000" tIns="45720" rIns="91440" bIns="45720" rtlCol="0" anchor="ctr">
            <a:normAutofit lnSpcReduction="10000"/>
          </a:bodyPr>
          <a:lstStyle/>
          <a:p>
            <a:pPr algn="ctr"/>
            <a:r>
              <a:rPr lang="ru-RU" altLang="ru-RU" sz="2000" b="1" dirty="0" smtClean="0">
                <a:solidFill>
                  <a:schemeClr val="bg1"/>
                </a:solidFill>
                <a:latin typeface="Calibri" pitchFamily="34" charset="0"/>
              </a:rPr>
              <a:t>КОМФОРТНАЯ И БЛАГОУСТРОЕННАЯ СРЕДА ПРОЖИВАНИЯ</a:t>
            </a:r>
          </a:p>
          <a:p>
            <a:pPr algn="ctr"/>
            <a:r>
              <a:rPr lang="ru-RU" altLang="ru-RU" sz="1500" b="1" dirty="0" smtClean="0">
                <a:solidFill>
                  <a:schemeClr val="bg1"/>
                </a:solidFill>
                <a:latin typeface="Calibri" pitchFamily="34" charset="0"/>
              </a:rPr>
              <a:t>СТРАТЕГИЧЕСКАЯ ЦЕЛЬ «САМЫЙ ЗЕЛЕНЫЙ И ЭКОЛОГИЧЕСКИ ЧИСТЫЙ ГОРОД В САМАРСКОЙ ОБЛАСТИ»</a:t>
            </a:r>
          </a:p>
        </p:txBody>
      </p:sp>
      <p:pic>
        <p:nvPicPr>
          <p:cNvPr id="5" name="Picture 6" descr="arm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1560" y="404664"/>
            <a:ext cx="518458" cy="6480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7" name="Таблица 6"/>
          <p:cNvGraphicFramePr>
            <a:graphicFrameLocks noGrp="1"/>
          </p:cNvGraphicFramePr>
          <p:nvPr/>
        </p:nvGraphicFramePr>
        <p:xfrm>
          <a:off x="5004048" y="1484784"/>
          <a:ext cx="3672408" cy="2232247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672408"/>
              </a:tblGrid>
              <a:tr h="101465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</a:rPr>
                        <a:t>реконструированы канализационные очистные сооружения города Жигулевск, села Богатырь, села Солнечная Поляна в рамках  ФП «Оздоровление Волги» НП «Экология»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anchor="ctr"/>
                </a:tc>
              </a:tr>
              <a:tr h="315671">
                <a:tc>
                  <a:txBody>
                    <a:bodyPr/>
                    <a:lstStyle/>
                    <a:p>
                      <a:pPr marL="358775" marR="0" lvl="0" indent="-358775" algn="just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</a:rPr>
                        <a:t>оборудовано 41 место сбора и удаления отходов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anchor="ctr"/>
                </a:tc>
              </a:tr>
              <a:tr h="563699">
                <a:tc>
                  <a:txBody>
                    <a:bodyPr/>
                    <a:lstStyle/>
                    <a:p>
                      <a:r>
                        <a:rPr kumimoji="0" lang="ru-RU" sz="120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</a:rPr>
                        <a:t>ликвидированы 163 несанкционированные свалки</a:t>
                      </a:r>
                      <a:endParaRPr kumimoji="0" lang="ru-RU" sz="1200" b="0" i="0" u="none" strike="noStrike" kern="1200" cap="none" normalizeH="0" baseline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  <a:tr h="338219">
                <a:tc>
                  <a:txBody>
                    <a:bodyPr/>
                    <a:lstStyle/>
                    <a:p>
                      <a:r>
                        <a:rPr kumimoji="0" lang="ru-RU" sz="120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</a:rPr>
                        <a:t>вывезено 8 102,4 куб. м отходов</a:t>
                      </a:r>
                      <a:endParaRPr kumimoji="0" lang="ru-RU" sz="1200" b="0" i="0" u="none" strike="noStrike" kern="1200" cap="none" normalizeH="0" baseline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5" cstate="print">
            <a:lum bright="4000" contrast="6000"/>
          </a:blip>
          <a:srcRect/>
          <a:stretch>
            <a:fillRect/>
          </a:stretch>
        </p:blipFill>
        <p:spPr bwMode="auto">
          <a:xfrm>
            <a:off x="5004048" y="4077072"/>
            <a:ext cx="3816424" cy="25442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6" name="Таблица 5"/>
          <p:cNvGraphicFramePr>
            <a:graphicFrameLocks noGrp="1"/>
          </p:cNvGraphicFramePr>
          <p:nvPr/>
        </p:nvGraphicFramePr>
        <p:xfrm>
          <a:off x="611560" y="4365104"/>
          <a:ext cx="4320480" cy="1972816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4320480"/>
              </a:tblGrid>
              <a:tr h="49320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</a:rPr>
                        <a:t>отобрано 25 тысяч проб атмосферного воздуха - </a:t>
                      </a:r>
                      <a:r>
                        <a:rPr kumimoji="0" lang="ru-RU" sz="120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</a:rPr>
                        <a:t>концентрация примесей в атмосферном воздухе ниже установленного ПДК </a:t>
                      </a:r>
                      <a:endParaRPr kumimoji="0" lang="ru-RU" sz="12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  <a:tr h="493204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В 2,8 раз к уровню 2018 года снизились объемы выбросов загрязняющих веществ в атмосферный воздух</a:t>
                      </a:r>
                    </a:p>
                  </a:txBody>
                  <a:tcPr anchor="ctr"/>
                </a:tc>
              </a:tr>
              <a:tr h="49320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</a:rPr>
                        <a:t>проведено 71 контрольно-надзорное мероприятие в рамках регионального государственного экологического контроля</a:t>
                      </a:r>
                      <a:endParaRPr kumimoji="0" lang="ru-RU" sz="12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  <a:tr h="49320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Calibri" pitchFamily="34" charset="0"/>
                          <a:ea typeface="+mn-ea"/>
                          <a:cs typeface="+mn-cs"/>
                        </a:rPr>
                        <a:t>приобретен земельный участок под размещение нового кладбища площадью 174,4 тыс. кв. м</a:t>
                      </a:r>
                    </a:p>
                  </a:txBody>
                  <a:tcPr anchor="ctr"/>
                </a:tc>
              </a:tr>
            </a:tbl>
          </a:graphicData>
        </a:graphic>
      </p:graphicFrame>
      <p:pic>
        <p:nvPicPr>
          <p:cNvPr id="8" name="Picture 14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23528" y="5445224"/>
            <a:ext cx="216024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14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23528" y="4941168"/>
            <a:ext cx="216024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14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23528" y="4509120"/>
            <a:ext cx="216024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7" cstate="print">
            <a:lum bright="8000" contrast="6000"/>
          </a:blip>
          <a:srcRect/>
          <a:stretch>
            <a:fillRect/>
          </a:stretch>
        </p:blipFill>
        <p:spPr bwMode="auto">
          <a:xfrm>
            <a:off x="395536" y="1412776"/>
            <a:ext cx="3906499" cy="24482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14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23528" y="5949280"/>
            <a:ext cx="216024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14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644008" y="1772816"/>
            <a:ext cx="216024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14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644008" y="2564904"/>
            <a:ext cx="216024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14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644008" y="2996952"/>
            <a:ext cx="216024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Picture 14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644008" y="3429000"/>
            <a:ext cx="216024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" name="Номер слайда 1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14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 txBox="1">
            <a:spLocks/>
          </p:cNvSpPr>
          <p:nvPr/>
        </p:nvSpPr>
        <p:spPr>
          <a:xfrm>
            <a:off x="457200" y="274638"/>
            <a:ext cx="8229600" cy="85010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vert="horz" lIns="720000" tIns="45720" rIns="91440" bIns="45720" rtlCol="0" anchor="ctr">
            <a:normAutofit/>
          </a:bodyPr>
          <a:lstStyle/>
          <a:p>
            <a:pPr algn="ctr"/>
            <a:r>
              <a:rPr lang="ru-RU" altLang="ru-RU" sz="2000" b="1" dirty="0" smtClean="0">
                <a:solidFill>
                  <a:schemeClr val="bg1"/>
                </a:solidFill>
                <a:latin typeface="Calibri" pitchFamily="34" charset="0"/>
              </a:rPr>
              <a:t>КОМФОРТНАЯ И БЛАГОУСТРОЕННАЯ СРЕДА ПРОЖИВАНИЯ</a:t>
            </a:r>
          </a:p>
          <a:p>
            <a:pPr algn="ctr"/>
            <a:r>
              <a:rPr lang="ru-RU" altLang="ru-RU" sz="1500" b="1" dirty="0" smtClean="0">
                <a:solidFill>
                  <a:schemeClr val="bg1"/>
                </a:solidFill>
                <a:latin typeface="Calibri" pitchFamily="34" charset="0"/>
              </a:rPr>
              <a:t>СТРАТЕГИЧЕСКАЯ ЦЕЛЬ «КОМФОРТНЫЙ И БЕЗОПАСНЫЙ ГОРОД ДЛЯ ЖИЗНИ»</a:t>
            </a:r>
          </a:p>
        </p:txBody>
      </p:sp>
      <p:pic>
        <p:nvPicPr>
          <p:cNvPr id="5" name="Picture 6" descr="arm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1560" y="404664"/>
            <a:ext cx="518458" cy="6480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7" name="Таблица 6"/>
          <p:cNvGraphicFramePr>
            <a:graphicFrameLocks noGrp="1"/>
          </p:cNvGraphicFramePr>
          <p:nvPr/>
        </p:nvGraphicFramePr>
        <p:xfrm>
          <a:off x="611560" y="1484784"/>
          <a:ext cx="4032448" cy="208823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4032448"/>
              </a:tblGrid>
              <a:tr h="478952"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</a:rPr>
                        <a:t>благоустроено 58 общественных, 26 дворовых, </a:t>
                      </a:r>
                    </a:p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</a:rPr>
                        <a:t>17 сельских территорий, в том числе: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/>
                </a:tc>
              </a:tr>
              <a:tr h="268213">
                <a:tc>
                  <a:txBody>
                    <a:bodyPr/>
                    <a:lstStyle/>
                    <a:p>
                      <a:pPr marL="358775" marR="0" lvl="0" indent="-358775" algn="just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</a:rPr>
                        <a:t>     - «Парк имени 40-летия ВЛКСМ»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/>
                </a:tc>
              </a:tr>
              <a:tr h="478952"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</a:rPr>
                        <a:t>     - «Сквер около МБУК  «Жигулевский ДК» </a:t>
                      </a:r>
                    </a:p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</a:rPr>
                        <a:t>        с установкой </a:t>
                      </a:r>
                      <a:r>
                        <a:rPr kumimoji="0" lang="ru-RU" sz="1200" u="none" strike="noStrike" kern="1200" cap="none" normalizeH="0" baseline="0" dirty="0" err="1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</a:rPr>
                        <a:t>свето-музыкального</a:t>
                      </a:r>
                      <a:r>
                        <a:rPr kumimoji="0" lang="ru-RU" sz="120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</a:rPr>
                        <a:t> фонтана</a:t>
                      </a:r>
                      <a:endParaRPr kumimoji="0" lang="ru-RU" sz="12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287371">
                <a:tc>
                  <a:txBody>
                    <a:bodyPr/>
                    <a:lstStyle/>
                    <a:p>
                      <a:pPr algn="just"/>
                      <a:r>
                        <a:rPr kumimoji="0" lang="ru-RU" sz="120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</a:rPr>
                        <a:t>     - «Больничный парк»</a:t>
                      </a:r>
                      <a:endParaRPr kumimoji="0" lang="ru-RU" sz="12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287371">
                <a:tc>
                  <a:txBody>
                    <a:bodyPr/>
                    <a:lstStyle/>
                    <a:p>
                      <a:pPr algn="just"/>
                      <a:r>
                        <a:rPr kumimoji="0" lang="ru-RU" sz="120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</a:rPr>
                        <a:t>     - городская набережная реки Волга</a:t>
                      </a:r>
                      <a:endParaRPr kumimoji="0" lang="ru-RU" sz="12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287371">
                <a:tc>
                  <a:txBody>
                    <a:bodyPr/>
                    <a:lstStyle/>
                    <a:p>
                      <a:pPr algn="just"/>
                      <a:r>
                        <a:rPr kumimoji="0" lang="ru-RU" sz="120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</a:rPr>
                        <a:t>     - набережная в селе Ширяево</a:t>
                      </a:r>
                      <a:endParaRPr kumimoji="0" lang="ru-RU" sz="12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6" name="Таблица 5"/>
          <p:cNvGraphicFramePr>
            <a:graphicFrameLocks noGrp="1"/>
          </p:cNvGraphicFramePr>
          <p:nvPr/>
        </p:nvGraphicFramePr>
        <p:xfrm>
          <a:off x="5004048" y="1484784"/>
          <a:ext cx="3744416" cy="2016224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744416"/>
              </a:tblGrid>
              <a:tr h="672075"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</a:rPr>
                        <a:t>реализован проект «Доступный Жигулевск» - открытые городские пространства обеспечены доступом для </a:t>
                      </a:r>
                      <a:r>
                        <a:rPr kumimoji="0" lang="ru-RU" sz="120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</a:rPr>
                        <a:t>маломобильных</a:t>
                      </a:r>
                      <a:r>
                        <a:rPr kumimoji="0" lang="ru-RU" sz="120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</a:rPr>
                        <a:t> групп граждан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/>
                </a:tc>
              </a:tr>
              <a:tr h="1056117">
                <a:tc>
                  <a:txBody>
                    <a:bodyPr/>
                    <a:lstStyle/>
                    <a:p>
                      <a:pPr algn="just"/>
                      <a:r>
                        <a:rPr kumimoji="0" lang="ru-RU" sz="120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</a:rPr>
                        <a:t>реализован проект «Светлый Жигулевск» - </a:t>
                      </a:r>
                      <a:r>
                        <a:rPr kumimoji="0" lang="ru-RU" sz="120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</a:rPr>
                        <a:t>энергосервисный</a:t>
                      </a:r>
                      <a:r>
                        <a:rPr kumimoji="0" lang="ru-RU" sz="120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</a:rPr>
                        <a:t> контракт по развитию уличного освещения: заменено 5 038 ламп уличного освещения на энергосберегающие, снижение потребления электроэнергии на 37%</a:t>
                      </a:r>
                      <a:endParaRPr lang="ru-RU" sz="1200" dirty="0">
                        <a:solidFill>
                          <a:srgbClr val="002060"/>
                        </a:solidFill>
                      </a:endParaRPr>
                    </a:p>
                  </a:txBody>
                  <a:tcPr/>
                </a:tc>
              </a:tr>
              <a:tr h="28803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</a:rPr>
                        <a:t>снесено 46 ветхих и аварийных домов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8" name="Picture 1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44008" y="1628800"/>
            <a:ext cx="216024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1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3528" y="1556792"/>
            <a:ext cx="216024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1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44008" y="2348880"/>
            <a:ext cx="216024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1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44008" y="3212976"/>
            <a:ext cx="216024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1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3528" y="1988840"/>
            <a:ext cx="216024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1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3528" y="2420888"/>
            <a:ext cx="216024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1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3528" y="2780928"/>
            <a:ext cx="216024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1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3528" y="3212976"/>
            <a:ext cx="216024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788024" y="3933056"/>
            <a:ext cx="3816424" cy="25543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8" name="Picture 2" descr="C:\Users\КузьминаОВ\Desktop\Ольга\Инвестиционный паспорт\инвест паспорт 2022\фото\2225.jpg"/>
          <p:cNvPicPr>
            <a:picLocks noChangeAspect="1" noChangeArrowheads="1"/>
          </p:cNvPicPr>
          <p:nvPr/>
        </p:nvPicPr>
        <p:blipFill>
          <a:blip r:embed="rId7" cstate="print">
            <a:lum bright="2000" contrast="18000"/>
          </a:blip>
          <a:srcRect/>
          <a:stretch>
            <a:fillRect/>
          </a:stretch>
        </p:blipFill>
        <p:spPr bwMode="auto">
          <a:xfrm>
            <a:off x="539552" y="3933056"/>
            <a:ext cx="3778575" cy="2520280"/>
          </a:xfrm>
          <a:prstGeom prst="rect">
            <a:avLst/>
          </a:prstGeom>
          <a:noFill/>
        </p:spPr>
      </p:pic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15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 txBox="1">
            <a:spLocks/>
          </p:cNvSpPr>
          <p:nvPr/>
        </p:nvSpPr>
        <p:spPr>
          <a:xfrm>
            <a:off x="457200" y="274638"/>
            <a:ext cx="8229600" cy="85010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vert="horz" lIns="720000" tIns="45720" rIns="91440" bIns="45720" rtlCol="0" anchor="ctr">
            <a:normAutofit/>
          </a:bodyPr>
          <a:lstStyle/>
          <a:p>
            <a:pPr algn="ctr"/>
            <a:r>
              <a:rPr lang="ru-RU" altLang="ru-RU" sz="2000" b="1" dirty="0" smtClean="0">
                <a:solidFill>
                  <a:schemeClr val="bg1"/>
                </a:solidFill>
                <a:latin typeface="Calibri" pitchFamily="34" charset="0"/>
              </a:rPr>
              <a:t>КОМФОРТНАЯ И БЛАГОУСТРОЕННАЯ СРЕДА ПРОЖИВАНИЯ</a:t>
            </a:r>
          </a:p>
          <a:p>
            <a:pPr algn="ctr"/>
            <a:r>
              <a:rPr lang="ru-RU" altLang="ru-RU" sz="1500" b="1" dirty="0" smtClean="0">
                <a:solidFill>
                  <a:schemeClr val="bg1"/>
                </a:solidFill>
                <a:latin typeface="Calibri" pitchFamily="34" charset="0"/>
              </a:rPr>
              <a:t>СТРАТЕГИЧЕСКАЯ ЦЕЛЬ «ГОРОД ДОСТУПНОГО ЖИЛЬЯ И «УМНОГО» ЖКХ»</a:t>
            </a:r>
          </a:p>
        </p:txBody>
      </p:sp>
      <p:pic>
        <p:nvPicPr>
          <p:cNvPr id="5" name="Picture 6" descr="arm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1560" y="404664"/>
            <a:ext cx="518458" cy="6480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7" name="Таблица 6"/>
          <p:cNvGraphicFramePr>
            <a:graphicFrameLocks noGrp="1"/>
          </p:cNvGraphicFramePr>
          <p:nvPr/>
        </p:nvGraphicFramePr>
        <p:xfrm>
          <a:off x="683568" y="1412776"/>
          <a:ext cx="4968552" cy="507827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4968552"/>
              </a:tblGrid>
              <a:tr h="39284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</a:rPr>
                        <a:t>введено в эксплуатацию 63,8 тыс.кв.м жилья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anchor="ctr"/>
                </a:tc>
              </a:tr>
              <a:tr h="1119322">
                <a:tc>
                  <a:txBody>
                    <a:bodyPr/>
                    <a:lstStyle/>
                    <a:p>
                      <a:pPr marL="358775" marR="0" lvl="0" indent="-358775" algn="just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</a:rPr>
                        <a:t>улучшены жилищные условия 322 граждан отдельных категорий, в т.ч.:</a:t>
                      </a:r>
                    </a:p>
                    <a:p>
                      <a:pPr marL="358775" marR="0" lvl="0" indent="-358775" algn="just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</a:rPr>
                        <a:t>          - 85 семей по программе «Молодая семья»</a:t>
                      </a:r>
                    </a:p>
                    <a:p>
                      <a:pPr marL="358775" marR="0" lvl="0" indent="-358775" algn="just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</a:rPr>
                        <a:t>          </a:t>
                      </a:r>
                      <a:r>
                        <a:rPr kumimoji="0" lang="ru-RU" sz="120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</a:rPr>
                        <a:t>- 38 детей-сирот</a:t>
                      </a:r>
                    </a:p>
                    <a:p>
                      <a:pPr marL="358775" marR="0" lvl="0" indent="-358775" algn="just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</a:rPr>
                        <a:t>          - 114 человек переселены из аварийного жилищного фонда 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anchor="ctr"/>
                </a:tc>
              </a:tr>
              <a:tr h="360040">
                <a:tc>
                  <a:txBody>
                    <a:bodyPr/>
                    <a:lstStyle/>
                    <a:p>
                      <a:pPr marL="358775" marR="0" lvl="0" indent="-358775" algn="just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</a:rPr>
                        <a:t>предоставлено 56 земельных участков </a:t>
                      </a:r>
                      <a:r>
                        <a:rPr kumimoji="0" lang="ru-RU" sz="120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</a:rPr>
                        <a:t>многодетным семьям</a:t>
                      </a:r>
                      <a:endParaRPr kumimoji="0" lang="ru-RU" sz="12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  <a:tr h="3600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</a:rPr>
                        <a:t>проведен капитальный ремонт общего имущества в 208 МКД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anchor="ctr"/>
                </a:tc>
              </a:tr>
              <a:tr h="360040">
                <a:tc>
                  <a:txBody>
                    <a:bodyPr/>
                    <a:lstStyle/>
                    <a:p>
                      <a:r>
                        <a:rPr kumimoji="0" lang="ru-RU" sz="120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</a:rPr>
                        <a:t>модернизированы котельные № 10 и № 20</a:t>
                      </a:r>
                      <a:endParaRPr kumimoji="0" lang="ru-RU" sz="12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  <a:tr h="32425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</a:rPr>
                        <a:t>закуплено 11 единиц спецтехники для нужд ЖКХ</a:t>
                      </a:r>
                      <a:endParaRPr kumimoji="0" lang="ru-RU" sz="12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  <a:tr h="324259">
                <a:tc>
                  <a:txBody>
                    <a:bodyPr/>
                    <a:lstStyle/>
                    <a:p>
                      <a:r>
                        <a:rPr kumimoji="0" lang="ru-RU" sz="120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</a:rPr>
                        <a:t>построено 34,9 км газопроводов</a:t>
                      </a:r>
                      <a:endParaRPr kumimoji="0" lang="ru-RU" sz="1200" b="0" i="0" u="none" strike="noStrike" kern="1200" cap="none" normalizeH="0" baseline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  <a:tr h="540432">
                <a:tc>
                  <a:txBody>
                    <a:bodyPr/>
                    <a:lstStyle/>
                    <a:p>
                      <a:r>
                        <a:rPr kumimoji="0" lang="ru-RU" sz="120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</a:rPr>
                        <a:t>построено 4,8 км уличных сетей освещения, в том числе </a:t>
                      </a:r>
                    </a:p>
                    <a:p>
                      <a:r>
                        <a:rPr kumimoji="0" lang="ru-RU" sz="120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</a:rPr>
                        <a:t>по ул. Инженерная к ГБОУ школа-интернат № 2</a:t>
                      </a:r>
                      <a:endParaRPr kumimoji="0" lang="ru-RU" sz="1200" b="0" i="0" u="none" strike="noStrike" kern="1200" cap="none" normalizeH="0" baseline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  <a:tr h="540432">
                <a:tc>
                  <a:txBody>
                    <a:bodyPr/>
                    <a:lstStyle/>
                    <a:p>
                      <a:r>
                        <a:rPr kumimoji="0" lang="ru-RU" sz="120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</a:rPr>
                        <a:t>выполнены работы по техническому перевооружению водопроводной линии к жилым домам частного сектора мкр.В-2</a:t>
                      </a:r>
                      <a:endParaRPr kumimoji="0" lang="ru-RU" sz="1200" b="0" i="0" u="none" strike="noStrike" kern="1200" cap="none" normalizeH="0" baseline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  <a:tr h="756605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</a:rPr>
                        <a:t>проведены научно-исследовательские охранно-спасательные </a:t>
                      </a:r>
                      <a:r>
                        <a:rPr kumimoji="0" lang="ru-RU" sz="120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</a:rPr>
                        <a:t>археологические работы в МКР В-2 г.Жигулевск (селище Жигулевское </a:t>
                      </a:r>
                      <a:r>
                        <a:rPr kumimoji="0" lang="en-US" sz="120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</a:rPr>
                        <a:t>II</a:t>
                      </a:r>
                      <a:r>
                        <a:rPr kumimoji="0" lang="ru-RU" sz="120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</a:rPr>
                        <a:t>) на площади 2,3 тыс. кв. м</a:t>
                      </a:r>
                      <a:endParaRPr kumimoji="0" lang="ru-RU" sz="12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  <p:pic>
        <p:nvPicPr>
          <p:cNvPr id="6" name="Picture 1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5536" y="2132856"/>
            <a:ext cx="216024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1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5536" y="1484784"/>
            <a:ext cx="216024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1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5536" y="3356992"/>
            <a:ext cx="216024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1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5536" y="2996952"/>
            <a:ext cx="216024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1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5536" y="4365104"/>
            <a:ext cx="216024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1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5536" y="3717032"/>
            <a:ext cx="216024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1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5536" y="4077072"/>
            <a:ext cx="216024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1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5536" y="4797152"/>
            <a:ext cx="216024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1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5536" y="5301208"/>
            <a:ext cx="216024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Picture 1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5536" y="5949280"/>
            <a:ext cx="216024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6" cstate="print">
            <a:lum bright="4000" contrast="14000"/>
          </a:blip>
          <a:srcRect/>
          <a:stretch>
            <a:fillRect/>
          </a:stretch>
        </p:blipFill>
        <p:spPr bwMode="auto">
          <a:xfrm>
            <a:off x="5580112" y="1556792"/>
            <a:ext cx="3096344" cy="48245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" name="Номер слайда 1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16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 txBox="1">
            <a:spLocks/>
          </p:cNvSpPr>
          <p:nvPr/>
        </p:nvSpPr>
        <p:spPr>
          <a:xfrm>
            <a:off x="457200" y="274638"/>
            <a:ext cx="8229600" cy="85010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vert="horz" lIns="720000" tIns="45720" rIns="91440" bIns="45720" rtlCol="0" anchor="ctr">
            <a:normAutofit/>
          </a:bodyPr>
          <a:lstStyle/>
          <a:p>
            <a:pPr algn="ctr"/>
            <a:r>
              <a:rPr lang="ru-RU" altLang="ru-RU" sz="2000" b="1" dirty="0" smtClean="0">
                <a:solidFill>
                  <a:schemeClr val="bg1"/>
                </a:solidFill>
                <a:latin typeface="Calibri" pitchFamily="34" charset="0"/>
              </a:rPr>
              <a:t>СТРАТЕГИЯ СОЦИАЛЬНО-ЭКОНОМИЧЕСКОГО РАЗВИТИЯ </a:t>
            </a:r>
          </a:p>
          <a:p>
            <a:pPr algn="ctr"/>
            <a:r>
              <a:rPr lang="ru-RU" altLang="ru-RU" sz="2000" b="1" dirty="0" smtClean="0">
                <a:solidFill>
                  <a:schemeClr val="bg1"/>
                </a:solidFill>
                <a:latin typeface="Calibri" pitchFamily="34" charset="0"/>
              </a:rPr>
              <a:t>ГОРОДСКОГО ОКРУГА ЖИГУЛЕВСК НА ПЕРИОД ДО 2030 ГОДА</a:t>
            </a:r>
          </a:p>
        </p:txBody>
      </p:sp>
      <p:pic>
        <p:nvPicPr>
          <p:cNvPr id="5" name="Picture 6" descr="arm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1560" y="404664"/>
            <a:ext cx="518458" cy="6480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AutoShape 115" descr="Копия Рисунок1"/>
          <p:cNvSpPr>
            <a:spLocks noChangeArrowheads="1"/>
          </p:cNvSpPr>
          <p:nvPr/>
        </p:nvSpPr>
        <p:spPr bwMode="auto">
          <a:xfrm>
            <a:off x="1187624" y="1268760"/>
            <a:ext cx="7488832" cy="1008112"/>
          </a:xfrm>
          <a:prstGeom prst="roundRect">
            <a:avLst>
              <a:gd name="adj" fmla="val 16667"/>
            </a:avLst>
          </a:prstGeom>
          <a:noFill/>
          <a:ln w="15875">
            <a:solidFill>
              <a:srgbClr val="008000"/>
            </a:solidFill>
            <a:round/>
            <a:headEnd/>
            <a:tailEnd/>
          </a:ln>
          <a:effectLst/>
        </p:spPr>
        <p:txBody>
          <a:bodyPr anchor="ctr"/>
          <a:lstStyle/>
          <a:p>
            <a:pPr algn="ctr"/>
            <a:r>
              <a:rPr lang="ru-RU" sz="2000" dirty="0" smtClean="0">
                <a:solidFill>
                  <a:srgbClr val="002060"/>
                </a:solidFill>
                <a:latin typeface="Calibri" pitchFamily="34" charset="0"/>
              </a:rPr>
              <a:t>Совет </a:t>
            </a:r>
            <a:r>
              <a:rPr lang="ru-RU" sz="2000" dirty="0">
                <a:solidFill>
                  <a:srgbClr val="002060"/>
                </a:solidFill>
                <a:latin typeface="Calibri" pitchFamily="34" charset="0"/>
              </a:rPr>
              <a:t>по стратегическому развитию и приоритетным проектам </a:t>
            </a:r>
            <a:endParaRPr lang="ru-RU" sz="2000" dirty="0" smtClean="0">
              <a:solidFill>
                <a:srgbClr val="002060"/>
              </a:solidFill>
              <a:latin typeface="Calibri" pitchFamily="34" charset="0"/>
            </a:endParaRPr>
          </a:p>
          <a:p>
            <a:pPr algn="ctr"/>
            <a:r>
              <a:rPr lang="ru-RU" sz="2000" dirty="0" smtClean="0">
                <a:solidFill>
                  <a:srgbClr val="002060"/>
                </a:solidFill>
                <a:latin typeface="Calibri" pitchFamily="34" charset="0"/>
              </a:rPr>
              <a:t>при Главе </a:t>
            </a:r>
            <a:r>
              <a:rPr lang="ru-RU" sz="2000" dirty="0">
                <a:solidFill>
                  <a:srgbClr val="002060"/>
                </a:solidFill>
                <a:latin typeface="Calibri" pitchFamily="34" charset="0"/>
              </a:rPr>
              <a:t>городского округа Жигулевск Самарской области</a:t>
            </a:r>
          </a:p>
        </p:txBody>
      </p:sp>
      <p:sp>
        <p:nvSpPr>
          <p:cNvPr id="7" name="AutoShape 115" descr="Копия Рисунок1"/>
          <p:cNvSpPr>
            <a:spLocks noChangeArrowheads="1"/>
          </p:cNvSpPr>
          <p:nvPr/>
        </p:nvSpPr>
        <p:spPr bwMode="auto">
          <a:xfrm>
            <a:off x="1187624" y="2519139"/>
            <a:ext cx="7488832" cy="1123712"/>
          </a:xfrm>
          <a:prstGeom prst="roundRect">
            <a:avLst>
              <a:gd name="adj" fmla="val 16667"/>
            </a:avLst>
          </a:prstGeom>
          <a:noFill/>
          <a:ln w="15875">
            <a:solidFill>
              <a:srgbClr val="008000"/>
            </a:solidFill>
            <a:round/>
            <a:headEnd/>
            <a:tailEnd/>
          </a:ln>
          <a:effectLst/>
        </p:spPr>
        <p:txBody>
          <a:bodyPr wrap="square" anchor="ctr">
            <a:spAutoFit/>
          </a:bodyPr>
          <a:lstStyle/>
          <a:p>
            <a:pPr algn="ctr"/>
            <a:r>
              <a:rPr lang="ru-RU" sz="2000" dirty="0" smtClean="0">
                <a:solidFill>
                  <a:srgbClr val="002060"/>
                </a:solidFill>
                <a:latin typeface="Calibri" pitchFamily="34" charset="0"/>
              </a:rPr>
              <a:t>Публичные слушания предложений по корректировке стратегии социально-экономического развития городского округа Жигулевск Самарской области на период до 2030 года</a:t>
            </a:r>
          </a:p>
        </p:txBody>
      </p:sp>
      <p:sp>
        <p:nvSpPr>
          <p:cNvPr id="8" name="AutoShape 116" descr="Копия Рисунок1"/>
          <p:cNvSpPr>
            <a:spLocks noChangeArrowheads="1"/>
          </p:cNvSpPr>
          <p:nvPr/>
        </p:nvSpPr>
        <p:spPr bwMode="auto">
          <a:xfrm>
            <a:off x="1187625" y="3861048"/>
            <a:ext cx="7488832" cy="1123712"/>
          </a:xfrm>
          <a:prstGeom prst="roundRect">
            <a:avLst>
              <a:gd name="adj" fmla="val 16667"/>
            </a:avLst>
          </a:prstGeom>
          <a:noFill/>
          <a:ln w="15875">
            <a:solidFill>
              <a:srgbClr val="008000"/>
            </a:solidFill>
            <a:round/>
            <a:headEnd/>
            <a:tailEnd/>
          </a:ln>
          <a:effectLst/>
        </p:spPr>
        <p:txBody>
          <a:bodyPr wrap="square" anchor="ctr">
            <a:spAutoFit/>
          </a:bodyPr>
          <a:lstStyle/>
          <a:p>
            <a:pPr algn="ctr"/>
            <a:r>
              <a:rPr lang="ru-RU" sz="2000" dirty="0">
                <a:solidFill>
                  <a:srgbClr val="002060"/>
                </a:solidFill>
                <a:latin typeface="Calibri" pitchFamily="34" charset="0"/>
              </a:rPr>
              <a:t>Корректировка стратегии социально-экономического развития городского округа Жигулевск Самарской области </a:t>
            </a:r>
          </a:p>
          <a:p>
            <a:pPr algn="ctr"/>
            <a:r>
              <a:rPr lang="ru-RU" sz="2000" dirty="0">
                <a:solidFill>
                  <a:srgbClr val="002060"/>
                </a:solidFill>
                <a:latin typeface="Calibri" pitchFamily="34" charset="0"/>
              </a:rPr>
              <a:t>на период до 2030 года</a:t>
            </a:r>
          </a:p>
        </p:txBody>
      </p:sp>
      <p:sp>
        <p:nvSpPr>
          <p:cNvPr id="9" name="AutoShape 116" descr="Копия Рисунок1"/>
          <p:cNvSpPr>
            <a:spLocks noChangeArrowheads="1"/>
          </p:cNvSpPr>
          <p:nvPr/>
        </p:nvSpPr>
        <p:spPr bwMode="auto">
          <a:xfrm>
            <a:off x="1187625" y="5229200"/>
            <a:ext cx="7488832" cy="1123712"/>
          </a:xfrm>
          <a:prstGeom prst="roundRect">
            <a:avLst>
              <a:gd name="adj" fmla="val 16667"/>
            </a:avLst>
          </a:prstGeom>
          <a:noFill/>
          <a:ln w="15875">
            <a:solidFill>
              <a:srgbClr val="008000"/>
            </a:solidFill>
            <a:round/>
            <a:headEnd/>
            <a:tailEnd/>
          </a:ln>
          <a:effectLst/>
        </p:spPr>
        <p:txBody>
          <a:bodyPr wrap="square" anchor="ctr">
            <a:spAutoFit/>
          </a:bodyPr>
          <a:lstStyle/>
          <a:p>
            <a:pPr algn="ctr"/>
            <a:r>
              <a:rPr lang="ru-RU" sz="2000" dirty="0">
                <a:solidFill>
                  <a:srgbClr val="002060"/>
                </a:solidFill>
                <a:latin typeface="Calibri" pitchFamily="34" charset="0"/>
              </a:rPr>
              <a:t>Корректировка </a:t>
            </a:r>
            <a:r>
              <a:rPr lang="ru-RU" sz="2000" dirty="0" smtClean="0">
                <a:solidFill>
                  <a:srgbClr val="002060"/>
                </a:solidFill>
                <a:latin typeface="Calibri" pitchFamily="34" charset="0"/>
              </a:rPr>
              <a:t>плана мероприятий по реализации стратегии </a:t>
            </a:r>
            <a:r>
              <a:rPr lang="ru-RU" sz="2000" dirty="0">
                <a:solidFill>
                  <a:srgbClr val="002060"/>
                </a:solidFill>
                <a:latin typeface="Calibri" pitchFamily="34" charset="0"/>
              </a:rPr>
              <a:t>социально-экономического развития городского округа Жигулевск Самарской области </a:t>
            </a:r>
            <a:r>
              <a:rPr lang="ru-RU" sz="2000" dirty="0" smtClean="0">
                <a:solidFill>
                  <a:srgbClr val="002060"/>
                </a:solidFill>
                <a:latin typeface="Calibri" pitchFamily="34" charset="0"/>
              </a:rPr>
              <a:t>на </a:t>
            </a:r>
            <a:r>
              <a:rPr lang="ru-RU" sz="2000" dirty="0">
                <a:solidFill>
                  <a:srgbClr val="002060"/>
                </a:solidFill>
                <a:latin typeface="Calibri" pitchFamily="34" charset="0"/>
              </a:rPr>
              <a:t>период до 2030 года</a:t>
            </a:r>
          </a:p>
        </p:txBody>
      </p:sp>
      <p:sp>
        <p:nvSpPr>
          <p:cNvPr id="10" name="Выгнутая влево стрелка 9"/>
          <p:cNvSpPr/>
          <p:nvPr/>
        </p:nvSpPr>
        <p:spPr>
          <a:xfrm>
            <a:off x="611560" y="1628800"/>
            <a:ext cx="504056" cy="1296144"/>
          </a:xfrm>
          <a:prstGeom prst="curvedRightArrow">
            <a:avLst/>
          </a:prstGeom>
          <a:solidFill>
            <a:srgbClr val="008000"/>
          </a:solidFill>
          <a:ln>
            <a:solidFill>
              <a:srgbClr val="008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1" name="Выгнутая влево стрелка 10"/>
          <p:cNvSpPr/>
          <p:nvPr/>
        </p:nvSpPr>
        <p:spPr>
          <a:xfrm>
            <a:off x="611560" y="3284984"/>
            <a:ext cx="504056" cy="1224136"/>
          </a:xfrm>
          <a:prstGeom prst="curvedRightArrow">
            <a:avLst/>
          </a:prstGeom>
          <a:solidFill>
            <a:srgbClr val="008000"/>
          </a:solidFill>
          <a:ln>
            <a:solidFill>
              <a:srgbClr val="008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4" name="Выгнутая влево стрелка 13"/>
          <p:cNvSpPr/>
          <p:nvPr/>
        </p:nvSpPr>
        <p:spPr>
          <a:xfrm>
            <a:off x="611560" y="4797152"/>
            <a:ext cx="504056" cy="1224136"/>
          </a:xfrm>
          <a:prstGeom prst="curvedRightArrow">
            <a:avLst/>
          </a:prstGeom>
          <a:solidFill>
            <a:srgbClr val="008000"/>
          </a:solidFill>
          <a:ln>
            <a:solidFill>
              <a:srgbClr val="008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2" name="Номер слайда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17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 txBox="1">
            <a:spLocks/>
          </p:cNvSpPr>
          <p:nvPr/>
        </p:nvSpPr>
        <p:spPr>
          <a:xfrm>
            <a:off x="457200" y="274638"/>
            <a:ext cx="8229600" cy="85010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vert="horz" lIns="720000" tIns="45720" rIns="91440" bIns="45720" rtlCol="0" anchor="ctr">
            <a:normAutofit/>
          </a:bodyPr>
          <a:lstStyle/>
          <a:p>
            <a:pPr algn="ctr"/>
            <a:r>
              <a:rPr lang="ru-RU" altLang="ru-RU" sz="2000" b="1" dirty="0" smtClean="0">
                <a:solidFill>
                  <a:schemeClr val="bg1"/>
                </a:solidFill>
                <a:latin typeface="Calibri" pitchFamily="34" charset="0"/>
              </a:rPr>
              <a:t>СТРАТЕГИЯ СОЦИАЛЬНО-ЭКОНОМИЧЕСКОГО РАЗВИТИЯ </a:t>
            </a:r>
          </a:p>
          <a:p>
            <a:pPr algn="ctr"/>
            <a:r>
              <a:rPr lang="ru-RU" altLang="ru-RU" sz="2000" b="1" dirty="0" smtClean="0">
                <a:solidFill>
                  <a:schemeClr val="bg1"/>
                </a:solidFill>
                <a:latin typeface="Calibri" pitchFamily="34" charset="0"/>
              </a:rPr>
              <a:t>ГОРОДСКОГО ОКРУГА ЖИГУЛЕВСК НА ПЕРИОД ДО 2030 ГОДА</a:t>
            </a:r>
          </a:p>
        </p:txBody>
      </p:sp>
      <p:pic>
        <p:nvPicPr>
          <p:cNvPr id="5" name="Picture 6" descr="arm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1560" y="404664"/>
            <a:ext cx="518458" cy="6480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Rectangle 10"/>
          <p:cNvSpPr>
            <a:spLocks noChangeArrowheads="1"/>
          </p:cNvSpPr>
          <p:nvPr/>
        </p:nvSpPr>
        <p:spPr bwMode="auto">
          <a:xfrm>
            <a:off x="179512" y="3140968"/>
            <a:ext cx="86106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ru-RU" altLang="ru-RU" sz="2000" b="1" dirty="0">
                <a:solidFill>
                  <a:srgbClr val="002060"/>
                </a:solidFill>
                <a:latin typeface="Calibri" pitchFamily="34" charset="0"/>
              </a:rPr>
              <a:t>СПАСИБО ЗА ВНИМАНИЕ!</a:t>
            </a: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18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2911</TotalTime>
  <Words>2321</Words>
  <Application>Microsoft Office PowerPoint</Application>
  <PresentationFormat>Экран (4:3)</PresentationFormat>
  <Paragraphs>319</Paragraphs>
  <Slides>18</Slides>
  <Notes>16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19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Кузьмина О.В.</dc:creator>
  <cp:lastModifiedBy>Карпенская Е.В.</cp:lastModifiedBy>
  <cp:revision>281</cp:revision>
  <dcterms:created xsi:type="dcterms:W3CDTF">2023-06-23T05:23:56Z</dcterms:created>
  <dcterms:modified xsi:type="dcterms:W3CDTF">2023-07-28T09:24:55Z</dcterms:modified>
</cp:coreProperties>
</file>