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8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4" r:id="rId6"/>
    <p:sldId id="261" r:id="rId7"/>
    <p:sldId id="276" r:id="rId8"/>
    <p:sldId id="262" r:id="rId9"/>
    <p:sldId id="263" r:id="rId10"/>
    <p:sldId id="265" r:id="rId11"/>
    <p:sldId id="266" r:id="rId12"/>
    <p:sldId id="267" r:id="rId13"/>
    <p:sldId id="272" r:id="rId14"/>
    <p:sldId id="273" r:id="rId15"/>
    <p:sldId id="275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-1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54D0E5-9319-4333-84A2-552885A2EC02}" type="datetimeFigureOut">
              <a:rPr lang="ru-RU" smtClean="0"/>
              <a:t>11.02.2018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2A03F7-1C60-4439-BE97-6B21CFC9FC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2826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2A03F7-1C60-4439-BE97-6B21CFC9FCFC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31408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D3931-7532-48A8-910F-DF076B46D98A}" type="datetime1">
              <a:rPr lang="ru-RU" smtClean="0"/>
              <a:t>11.02.2018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972F5-BF30-4707-B067-79F3B57C018E}" type="datetime1">
              <a:rPr lang="ru-RU" smtClean="0"/>
              <a:t>11.02.2018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75F04-FB14-46FB-9DB5-B1AF6FCFC552}" type="datetime1">
              <a:rPr lang="ru-RU" smtClean="0"/>
              <a:t>11.02.2018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BB810-5E9A-4D9D-B114-A25281CC1F85}" type="datetime1">
              <a:rPr lang="ru-RU" smtClean="0"/>
              <a:t>11.02.2018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2AB94-B347-41B6-9F5A-1C8334A60E92}" type="datetime1">
              <a:rPr lang="ru-RU" smtClean="0"/>
              <a:t>11.02.2018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1B7C4-2A27-4E67-BCAC-4F7B6C00DC26}" type="datetime1">
              <a:rPr lang="ru-RU" smtClean="0"/>
              <a:t>11.02.2018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973AA-5B09-4B17-A792-DFC228365EA3}" type="datetime1">
              <a:rPr lang="ru-RU" smtClean="0"/>
              <a:t>11.02.2018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233DC6-F05F-4821-917E-8F07E292FADB}" type="datetime1">
              <a:rPr lang="ru-RU" smtClean="0"/>
              <a:t>11.02.2018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707EC-4731-4FE6-A57F-43F08C46E9D8}" type="datetime1">
              <a:rPr lang="ru-RU" smtClean="0"/>
              <a:t>11.02.2018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656EB-345F-44B9-AD9B-4D84D129A781}" type="datetime1">
              <a:rPr lang="ru-RU" smtClean="0"/>
              <a:t>11.02.2018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CA65B-97A2-4814-B87D-3595543F1B78}" type="datetime1">
              <a:rPr lang="ru-RU" smtClean="0"/>
              <a:t>11.02.2018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047E73A5-DFB5-418B-AD3B-237F6D3086DB}" type="datetime1">
              <a:rPr lang="ru-RU" smtClean="0"/>
              <a:t>11.02.2018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81" r:id="rId1"/>
    <p:sldLayoutId id="2147484082" r:id="rId2"/>
    <p:sldLayoutId id="2147484083" r:id="rId3"/>
    <p:sldLayoutId id="2147484084" r:id="rId4"/>
    <p:sldLayoutId id="2147484085" r:id="rId5"/>
    <p:sldLayoutId id="2147484086" r:id="rId6"/>
    <p:sldLayoutId id="2147484087" r:id="rId7"/>
    <p:sldLayoutId id="2147484088" r:id="rId8"/>
    <p:sldLayoutId id="2147484089" r:id="rId9"/>
    <p:sldLayoutId id="2147484090" r:id="rId10"/>
    <p:sldLayoutId id="2147484091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Relationship Id="rId9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1772816"/>
            <a:ext cx="8062912" cy="1470025"/>
          </a:xfrm>
        </p:spPr>
        <p:txBody>
          <a:bodyPr>
            <a:normAutofit fontScale="90000"/>
          </a:bodyPr>
          <a:lstStyle/>
          <a:p>
            <a:pPr marL="182880" indent="0">
              <a:buNone/>
            </a:pPr>
            <a:r>
              <a:rPr lang="ru-RU" sz="6000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Организация службы охраны труда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090" y="67181"/>
            <a:ext cx="603976" cy="603976"/>
          </a:xfrm>
          <a:prstGeom prst="rect">
            <a:avLst/>
          </a:prstGeom>
          <a:effectLst>
            <a:glow rad="101600">
              <a:srgbClr val="FFFFFF">
                <a:lumMod val="95000"/>
                <a:alpha val="60000"/>
              </a:srgbClr>
            </a:glow>
          </a:effectLst>
        </p:spPr>
      </p:pic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1030296" y="86382"/>
            <a:ext cx="811370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600" b="1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БЮРО ОХРАНЫ ТРУДА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600" b="1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АДМИНИСТРАЦИИ ГОРОДСКОГО ОКРУГА ЖИГУЛЕВСК</a:t>
            </a: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 flipH="1">
            <a:off x="0" y="803055"/>
            <a:ext cx="9144000" cy="0"/>
          </a:xfrm>
          <a:prstGeom prst="line">
            <a:avLst/>
          </a:prstGeom>
          <a:noFill/>
          <a:ln w="28575" cap="flat" cmpd="sng" algn="ctr">
            <a:solidFill>
              <a:srgbClr val="FFFFFF"/>
            </a:solidFill>
            <a:prstDash val="solid"/>
          </a:ln>
          <a:effectLst/>
        </p:spPr>
      </p:cxnSp>
    </p:spTree>
    <p:extLst>
      <p:ext uri="{BB962C8B-B14F-4D97-AF65-F5344CB8AC3E}">
        <p14:creationId xmlns:p14="http://schemas.microsoft.com/office/powerpoint/2010/main" val="1195213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0"/>
            <a:ext cx="6512511" cy="1143000"/>
          </a:xfrm>
        </p:spPr>
        <p:txBody>
          <a:bodyPr>
            <a:normAutofit fontScale="90000"/>
          </a:bodyPr>
          <a:lstStyle/>
          <a:p>
            <a:pPr marL="0" indent="0">
              <a:buNone/>
            </a:pPr>
            <a:r>
              <a:rPr lang="ru-RU" dirty="0" smtClean="0"/>
              <a:t>Что </a:t>
            </a:r>
            <a:r>
              <a:rPr lang="ru-RU" dirty="0"/>
              <a:t>такое охрана труда?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55576" y="1691640"/>
            <a:ext cx="6400800" cy="3474720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Охрана труда - система сохранения жизни и здоровья работников в процессе трудовой </a:t>
            </a:r>
            <a:r>
              <a:rPr lang="ru-RU" dirty="0" smtClean="0"/>
              <a:t>деятельности.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51520" y="3068960"/>
            <a:ext cx="2016224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Правовые мероприятия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107713" y="5085184"/>
            <a:ext cx="2448272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Реабилитационные мероприятия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011616" y="3894449"/>
            <a:ext cx="2249376" cy="8938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Санитарно-гигиенические </a:t>
            </a:r>
            <a:r>
              <a:rPr lang="ru-RU" dirty="0" smtClean="0"/>
              <a:t>мероприятия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220072" y="3961865"/>
            <a:ext cx="2520280" cy="8264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Лечебно-профилактические </a:t>
            </a:r>
            <a:r>
              <a:rPr lang="ru-RU" dirty="0" smtClean="0"/>
              <a:t>мероприятия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251729" y="3032956"/>
            <a:ext cx="2160240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Социально-экономические </a:t>
            </a:r>
            <a:r>
              <a:rPr lang="ru-RU" dirty="0" smtClean="0"/>
              <a:t>мероприятия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6156176" y="3068960"/>
            <a:ext cx="2232248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Организационно-технические </a:t>
            </a:r>
            <a:r>
              <a:rPr lang="ru-RU" dirty="0" smtClean="0"/>
              <a:t>мероприятия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1259632" y="6435053"/>
            <a:ext cx="685634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400" b="1" i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Бюро охраны труда администрации городского округа Жигулевск</a:t>
            </a:r>
            <a:endParaRPr lang="ru-RU" sz="1400" b="1" i="1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5980" y="6074370"/>
            <a:ext cx="811213" cy="811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Номер слайда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chemeClr val="bg2">
                    <a:lumMod val="50000"/>
                  </a:schemeClr>
                </a:solidFill>
              </a:rPr>
              <a:t>2</a:t>
            </a:fld>
            <a:endParaRPr lang="ru-RU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0325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500"/>
                            </p:stCondLst>
                            <p:childTnLst>
                              <p:par>
                                <p:cTn id="30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нутый угол 6"/>
          <p:cNvSpPr/>
          <p:nvPr/>
        </p:nvSpPr>
        <p:spPr>
          <a:xfrm>
            <a:off x="4572000" y="1418920"/>
            <a:ext cx="3888432" cy="4635624"/>
          </a:xfrm>
          <a:prstGeom prst="foldedCorner">
            <a:avLst/>
          </a:pr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Times New Roman"/>
                <a:ea typeface="Calibri"/>
                <a:cs typeface="Times New Roman"/>
              </a:rPr>
              <a:t>В соответствии со статей 212 Трудового кодекса Российской Федерации: «Обязанности по обеспечению безопасных условий и охраны труда в организации возлагаются на работодателя», который в этих целях создает систему управления охраной труда (СУОТ), являющуюся составной частью общей системы управления организацией.</a:t>
            </a:r>
            <a:endParaRPr kumimoji="0" lang="ru-RU" sz="1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Calibri"/>
              <a:cs typeface="Times New Roman"/>
            </a:endParaRPr>
          </a:p>
          <a:p>
            <a:pPr marL="0" marR="0" lvl="0" indent="0" algn="ctr" defTabSz="91440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Calibri"/>
                <a:cs typeface="Times New Roman"/>
              </a:rPr>
              <a:t> </a:t>
            </a:r>
          </a:p>
        </p:txBody>
      </p:sp>
      <p:sp>
        <p:nvSpPr>
          <p:cNvPr id="8" name="Стрелка вправо 7"/>
          <p:cNvSpPr/>
          <p:nvPr/>
        </p:nvSpPr>
        <p:spPr>
          <a:xfrm>
            <a:off x="971600" y="2096150"/>
            <a:ext cx="3162300" cy="1952625"/>
          </a:xfrm>
          <a:prstGeom prst="rightArrow">
            <a:avLst/>
          </a:pr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699792" y="6453336"/>
            <a:ext cx="54726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400" b="1" i="1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Бюро охраны труда администрации городского округа Жигулевск</a:t>
            </a: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6054544"/>
            <a:ext cx="811213" cy="811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chemeClr val="bg2">
                    <a:lumMod val="50000"/>
                  </a:schemeClr>
                </a:solidFill>
              </a:rPr>
              <a:t>3</a:t>
            </a:fld>
            <a:endParaRPr lang="ru-RU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0601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512" y="0"/>
            <a:ext cx="6512511" cy="1143000"/>
          </a:xfrm>
        </p:spPr>
        <p:txBody>
          <a:bodyPr>
            <a:normAutofit fontScale="90000"/>
          </a:bodyPr>
          <a:lstStyle/>
          <a:p>
            <a:pPr marL="0" indent="0">
              <a:buNone/>
            </a:pP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Требования 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к управлению охраной труда в организации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694" y="2564904"/>
            <a:ext cx="8892480" cy="391703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/>
              <a:t>Система управления охраной труда (СУОТ) организации – это часть общей системы управления организации, обеспечивающая управление рисками в области охраны здоровья и безопасности труда, связанными с деятельностью организации.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55776" y="6383436"/>
            <a:ext cx="56166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400" b="1" i="1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Бюро охраны труда администрации городского округа Жигулевск</a:t>
            </a: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6054544"/>
            <a:ext cx="811213" cy="811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chemeClr val="bg2">
                    <a:lumMod val="50000"/>
                  </a:schemeClr>
                </a:solidFill>
              </a:rPr>
              <a:t>4</a:t>
            </a:fld>
            <a:endParaRPr lang="ru-RU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51376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764704"/>
            <a:ext cx="3999869" cy="40324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Выноска со стрелкой влево 6"/>
          <p:cNvSpPr/>
          <p:nvPr/>
        </p:nvSpPr>
        <p:spPr>
          <a:xfrm>
            <a:off x="5148064" y="692696"/>
            <a:ext cx="3419088" cy="4104456"/>
          </a:xfrm>
          <a:prstGeom prst="leftArrowCallou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Calibri"/>
                <a:cs typeface="Times New Roman"/>
              </a:rPr>
              <a:t>Ответственность за охрану труда на предприятии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43608" y="6383436"/>
            <a:ext cx="71287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400" b="1" i="1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Бюро охраны труда администрации городского округа Жигулевск</a:t>
            </a: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6054544"/>
            <a:ext cx="811213" cy="811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chemeClr val="bg2">
                    <a:lumMod val="50000"/>
                  </a:schemeClr>
                </a:solidFill>
              </a:rPr>
              <a:t>5</a:t>
            </a:fld>
            <a:endParaRPr lang="ru-RU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8943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896" y="7775"/>
            <a:ext cx="6512511" cy="1143000"/>
          </a:xfrm>
        </p:spPr>
        <p:txBody>
          <a:bodyPr>
            <a:normAutofit fontScale="90000"/>
          </a:bodyPr>
          <a:lstStyle/>
          <a:p>
            <a:pPr marL="0" indent="0" algn="l">
              <a:buNone/>
            </a:pPr>
            <a:r>
              <a:rPr lang="ru-RU" dirty="0"/>
              <a:t>Необходимость создания Службы охраны труда</a:t>
            </a:r>
          </a:p>
        </p:txBody>
      </p:sp>
      <p:sp>
        <p:nvSpPr>
          <p:cNvPr id="4" name="Овал 3"/>
          <p:cNvSpPr/>
          <p:nvPr/>
        </p:nvSpPr>
        <p:spPr>
          <a:xfrm>
            <a:off x="611560" y="2548920"/>
            <a:ext cx="3528392" cy="158417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Работодатель </a:t>
            </a:r>
            <a:r>
              <a:rPr lang="ru-RU" dirty="0"/>
              <a:t>занимается производительной деятельностью</a:t>
            </a:r>
          </a:p>
        </p:txBody>
      </p:sp>
      <p:sp>
        <p:nvSpPr>
          <p:cNvPr id="5" name="Овал 4"/>
          <p:cNvSpPr/>
          <p:nvPr/>
        </p:nvSpPr>
        <p:spPr>
          <a:xfrm>
            <a:off x="5220072" y="3140968"/>
            <a:ext cx="3096344" cy="1800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Численность </a:t>
            </a:r>
            <a:r>
              <a:rPr lang="ru-RU" dirty="0"/>
              <a:t>работников более </a:t>
            </a:r>
            <a:r>
              <a:rPr lang="ru-RU" dirty="0" smtClean="0"/>
              <a:t>50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1043608" y="6432902"/>
            <a:ext cx="71287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400" b="1" i="1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Бюро охраны труда администрации городского округа Жигулевск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6054544"/>
            <a:ext cx="811213" cy="811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chemeClr val="bg2">
                    <a:lumMod val="50000"/>
                  </a:schemeClr>
                </a:solidFill>
              </a:rPr>
              <a:t>6</a:t>
            </a:fld>
            <a:endParaRPr lang="ru-RU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0323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1043608" y="6188746"/>
            <a:ext cx="7106570" cy="542808"/>
          </a:xfrm>
        </p:spPr>
        <p:txBody>
          <a:bodyPr/>
          <a:lstStyle/>
          <a:p>
            <a:fld id="{B19B0651-EE4F-4900-A07F-96A6BFA9D0F0}" type="slidenum">
              <a:rPr lang="ru-RU" smtClean="0">
                <a:solidFill>
                  <a:schemeClr val="bg2">
                    <a:lumMod val="50000"/>
                  </a:schemeClr>
                </a:solidFill>
              </a:rPr>
              <a:t>7</a:t>
            </a:fld>
            <a:endParaRPr lang="ru-RU" i="1" dirty="0" smtClean="0">
              <a:solidFill>
                <a:schemeClr val="bg2">
                  <a:lumMod val="50000"/>
                </a:schemeClr>
              </a:solidFill>
            </a:endParaRPr>
          </a:p>
          <a:p>
            <a:pPr algn="r"/>
            <a:r>
              <a:rPr lang="ru-RU" sz="1400" i="1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Бюро охраны труда администрации городского округа </a:t>
            </a:r>
            <a:r>
              <a:rPr lang="ru-RU" sz="1400" i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Жигулевск</a:t>
            </a:r>
            <a:endParaRPr lang="ru-RU" sz="1400" i="1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971600" y="188640"/>
            <a:ext cx="6512511" cy="1143000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0" indent="0" algn="ctr">
              <a:buNone/>
            </a:pPr>
            <a:r>
              <a:rPr lang="ru-RU" dirty="0" smtClean="0"/>
              <a:t>Цель СУОТ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3"/>
          </p:nvPr>
        </p:nvSpPr>
        <p:spPr>
          <a:xfrm>
            <a:off x="1043608" y="1916832"/>
            <a:ext cx="6400800" cy="2448272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marL="45720" indent="0" algn="ctr">
              <a:buNone/>
            </a:pPr>
            <a:endParaRPr lang="ru-RU" dirty="0" smtClean="0"/>
          </a:p>
          <a:p>
            <a:pPr marL="45720" indent="0" algn="ctr">
              <a:buNone/>
            </a:pPr>
            <a:r>
              <a:rPr lang="ru-RU" dirty="0" smtClean="0"/>
              <a:t>Обеспечение соответствующих условий труда государственными нормативными требованиями охраны труда</a:t>
            </a:r>
            <a:endParaRPr lang="ru-RU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6054544"/>
            <a:ext cx="811213" cy="811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012839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3253" y="0"/>
            <a:ext cx="8229600" cy="1399032"/>
          </a:xfrm>
        </p:spPr>
        <p:txBody>
          <a:bodyPr>
            <a:normAutofit fontScale="90000"/>
          </a:bodyPr>
          <a:lstStyle/>
          <a:p>
            <a:pPr marL="0" indent="0">
              <a:buNone/>
            </a:pPr>
            <a:r>
              <a:rPr lang="ru-RU" dirty="0" smtClean="0"/>
              <a:t>Задачи </a:t>
            </a:r>
            <a:r>
              <a:rPr lang="ru-RU" dirty="0"/>
              <a:t>службы охраны труда</a:t>
            </a:r>
          </a:p>
        </p:txBody>
      </p:sp>
      <p:sp>
        <p:nvSpPr>
          <p:cNvPr id="4" name="Облако 3"/>
          <p:cNvSpPr/>
          <p:nvPr/>
        </p:nvSpPr>
        <p:spPr>
          <a:xfrm>
            <a:off x="251520" y="764704"/>
            <a:ext cx="3816424" cy="2376264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Организация работы по обеспечению выполнения работниками требований охраны труда</a:t>
            </a:r>
          </a:p>
        </p:txBody>
      </p:sp>
      <p:sp>
        <p:nvSpPr>
          <p:cNvPr id="5" name="Облако 4"/>
          <p:cNvSpPr/>
          <p:nvPr/>
        </p:nvSpPr>
        <p:spPr>
          <a:xfrm>
            <a:off x="0" y="2728721"/>
            <a:ext cx="5328592" cy="3312368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/>
              <a:t>Организация профилактической работы по предупреждению производственного травматизма, профессиональных заболеваний и заболеваний, обусловленных производственными факторами, а так же работы по улучшению условий труда</a:t>
            </a:r>
          </a:p>
        </p:txBody>
      </p:sp>
      <p:sp>
        <p:nvSpPr>
          <p:cNvPr id="7" name="Облако 6"/>
          <p:cNvSpPr/>
          <p:nvPr/>
        </p:nvSpPr>
        <p:spPr>
          <a:xfrm>
            <a:off x="3635896" y="548680"/>
            <a:ext cx="4824536" cy="2952328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/>
              <a:t>Контроль за соблюдением работниками законов и иных нормативных правовых актов об охране труда, коллективного договора, соглашения по охране труда, других локальных нормативных правовых актов организации</a:t>
            </a:r>
          </a:p>
        </p:txBody>
      </p:sp>
      <p:sp>
        <p:nvSpPr>
          <p:cNvPr id="6" name="Облако 5"/>
          <p:cNvSpPr/>
          <p:nvPr/>
        </p:nvSpPr>
        <p:spPr>
          <a:xfrm>
            <a:off x="4487011" y="2996952"/>
            <a:ext cx="3816424" cy="252028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Изучение  и распространение передового опыта по охране труда, пропаганда вопросов охраны труда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627783" y="6381327"/>
            <a:ext cx="558856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i="1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Бюро охраны труда администрации городского округа Жигулевск</a:t>
            </a:r>
          </a:p>
          <a:p>
            <a:pPr algn="r"/>
            <a:endParaRPr lang="ru-RU" sz="1600" i="1" dirty="0"/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6054544"/>
            <a:ext cx="811213" cy="811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chemeClr val="bg2">
                    <a:lumMod val="50000"/>
                  </a:schemeClr>
                </a:solidFill>
              </a:rPr>
              <a:t>8</a:t>
            </a:fld>
            <a:endParaRPr lang="ru-RU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7257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500"/>
                            </p:stCondLst>
                            <p:childTnLst>
                              <p:par>
                                <p:cTn id="61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7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2509" y="0"/>
            <a:ext cx="4964847" cy="1143000"/>
          </a:xfrm>
        </p:spPr>
        <p:txBody>
          <a:bodyPr>
            <a:normAutofit fontScale="90000"/>
          </a:bodyPr>
          <a:lstStyle/>
          <a:p>
            <a:pPr marL="0" indent="0">
              <a:buNone/>
            </a:pPr>
            <a:r>
              <a:rPr lang="ru-RU" dirty="0"/>
              <a:t>Функции службы охраны </a:t>
            </a:r>
            <a:r>
              <a:rPr lang="ru-RU" dirty="0" smtClean="0"/>
              <a:t>труда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51520" y="1412776"/>
            <a:ext cx="2664296" cy="12961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/>
              <a:t>Участие в составление разделов коллективного договора, касающихся условий охраны труда, соглашения по охране труда организации.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239852" y="4300478"/>
            <a:ext cx="2736304" cy="20162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/>
              <a:t>Учет и анализ состояния и причин производственного  травматизма, профессиональных заболеваний и заболеваний, обусловленных производственными факторами.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82622" y="2797534"/>
            <a:ext cx="2655912" cy="2167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/>
              <a:t>Организация </a:t>
            </a:r>
            <a:r>
              <a:rPr lang="ru-RU" sz="1400" dirty="0" smtClean="0"/>
              <a:t>современного (и своевременного) </a:t>
            </a:r>
            <a:r>
              <a:rPr lang="ru-RU" sz="1400" dirty="0"/>
              <a:t>обучения по охране труда работников организации, в том числе её руководителя, и участие в работе комиссии по проверке знаний требований охраны труда </a:t>
            </a:r>
            <a:r>
              <a:rPr lang="ru-RU" sz="1400" dirty="0" smtClean="0"/>
              <a:t>и </a:t>
            </a:r>
            <a:r>
              <a:rPr lang="ru-RU" sz="1400" dirty="0" err="1" smtClean="0"/>
              <a:t>т.д</a:t>
            </a:r>
            <a:endParaRPr lang="ru-RU" sz="1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491880" y="2764877"/>
            <a:ext cx="2592288" cy="14778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/>
              <a:t>Согласование разрабатываемой в организации проектной, конструкторской, технологической и другой документации в части требований охраны труда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6228184" y="2764877"/>
            <a:ext cx="2503104" cy="18876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/>
              <a:t>Организация, методическое </a:t>
            </a:r>
            <a:r>
              <a:rPr lang="ru-RU" sz="1400" dirty="0" smtClean="0"/>
              <a:t>руководство СОУТ, </a:t>
            </a:r>
            <a:r>
              <a:rPr lang="ru-RU" sz="1400" dirty="0"/>
              <a:t>сертификацией работ по охране труда и контроль за их проведением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3383868" y="1381065"/>
            <a:ext cx="2448272" cy="12961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/>
              <a:t>Участие в подготовке документов для назначения выплат по страхованию в связи с несчастными случаями на производстве 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409856" y="1381065"/>
            <a:ext cx="2249424" cy="12961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/>
              <a:t>Составление отчетности по охране и условиям труда по </a:t>
            </a:r>
            <a:r>
              <a:rPr lang="ru-RU" sz="1400" dirty="0" smtClean="0"/>
              <a:t>формам</a:t>
            </a:r>
            <a:endParaRPr lang="ru-RU" sz="1400" dirty="0"/>
          </a:p>
        </p:txBody>
      </p:sp>
      <p:sp>
        <p:nvSpPr>
          <p:cNvPr id="12" name="TextBox 11"/>
          <p:cNvSpPr txBox="1"/>
          <p:nvPr/>
        </p:nvSpPr>
        <p:spPr>
          <a:xfrm>
            <a:off x="1160004" y="6507068"/>
            <a:ext cx="71287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400" b="1" i="1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Бюро охраны труда администрации городского округа Жигулевск</a:t>
            </a:r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6054544"/>
            <a:ext cx="811213" cy="811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Номер слайда 13"/>
          <p:cNvSpPr>
            <a:spLocks noGrp="1"/>
          </p:cNvSpPr>
          <p:nvPr>
            <p:ph type="sldNum" sz="quarter" idx="12"/>
          </p:nvPr>
        </p:nvSpPr>
        <p:spPr>
          <a:xfrm>
            <a:off x="3810000" y="6316702"/>
            <a:ext cx="1828800" cy="220623"/>
          </a:xfrm>
        </p:spPr>
        <p:txBody>
          <a:bodyPr/>
          <a:lstStyle/>
          <a:p>
            <a:fld id="{B19B0651-EE4F-4900-A07F-96A6BFA9D0F0}" type="slidenum">
              <a:rPr lang="ru-RU" smtClean="0">
                <a:solidFill>
                  <a:schemeClr val="bg2">
                    <a:lumMod val="50000"/>
                  </a:schemeClr>
                </a:solidFill>
              </a:rPr>
              <a:t>9</a:t>
            </a:fld>
            <a:endParaRPr lang="ru-RU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5923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1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21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2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000"/>
                            </p:stCondLst>
                            <p:childTnLst>
                              <p:par>
                                <p:cTn id="23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000"/>
                            </p:stCondLst>
                            <p:childTnLst>
                              <p:par>
                                <p:cTn id="27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1000"/>
                            </p:stCondLst>
                            <p:childTnLst>
                              <p:par>
                                <p:cTn id="31" presetID="21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3000"/>
                            </p:stCondLst>
                            <p:childTnLst>
                              <p:par>
                                <p:cTn id="35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595" y="836712"/>
            <a:ext cx="1600200" cy="54930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836712"/>
            <a:ext cx="3562350" cy="742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1392" y="1916832"/>
            <a:ext cx="1409700" cy="1181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1392" y="3429000"/>
            <a:ext cx="1409700" cy="1123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0882" y="4751248"/>
            <a:ext cx="2000250" cy="151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9" name="Скругленная соединительная линия 8"/>
          <p:cNvCxnSpPr>
            <a:stCxn id="4099" idx="3"/>
            <a:endCxn id="4100" idx="3"/>
          </p:cNvCxnSpPr>
          <p:nvPr/>
        </p:nvCxnSpPr>
        <p:spPr>
          <a:xfrm flipH="1">
            <a:off x="5521092" y="1208187"/>
            <a:ext cx="1101090" cy="1299195"/>
          </a:xfrm>
          <a:prstGeom prst="curvedConnector3">
            <a:avLst>
              <a:gd name="adj1" fmla="val -20761"/>
            </a:avLst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Дуга 12"/>
          <p:cNvSpPr/>
          <p:nvPr/>
        </p:nvSpPr>
        <p:spPr>
          <a:xfrm rot="1288295">
            <a:off x="4815202" y="2594632"/>
            <a:ext cx="829310" cy="1573530"/>
          </a:xfrm>
          <a:prstGeom prst="arc">
            <a:avLst>
              <a:gd name="adj1" fmla="val 16089868"/>
              <a:gd name="adj2" fmla="val 2499321"/>
            </a:avLst>
          </a:prstGeom>
          <a:ln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Дуга 13"/>
          <p:cNvSpPr/>
          <p:nvPr/>
        </p:nvSpPr>
        <p:spPr>
          <a:xfrm rot="18068732">
            <a:off x="3886724" y="3064239"/>
            <a:ext cx="1562735" cy="2402205"/>
          </a:xfrm>
          <a:prstGeom prst="arc">
            <a:avLst>
              <a:gd name="adj1" fmla="val 2270334"/>
              <a:gd name="adj2" fmla="val 5856481"/>
            </a:avLst>
          </a:prstGeom>
          <a:ln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16" name="Соединительная линия уступом 15"/>
          <p:cNvCxnSpPr>
            <a:stCxn id="4098" idx="3"/>
            <a:endCxn id="4099" idx="1"/>
          </p:cNvCxnSpPr>
          <p:nvPr/>
        </p:nvCxnSpPr>
        <p:spPr>
          <a:xfrm flipV="1">
            <a:off x="1903795" y="1208187"/>
            <a:ext cx="1156037" cy="2375032"/>
          </a:xfrm>
          <a:prstGeom prst="bentConnector3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1103695" y="6443853"/>
            <a:ext cx="71287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400" b="1" i="1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Бюро охраны труда администрации городского округа Жигулевск</a:t>
            </a:r>
          </a:p>
        </p:txBody>
      </p:sp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6054544"/>
            <a:ext cx="811213" cy="811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3810000" y="6265723"/>
            <a:ext cx="1828800" cy="271602"/>
          </a:xfrm>
        </p:spPr>
        <p:txBody>
          <a:bodyPr/>
          <a:lstStyle/>
          <a:p>
            <a:fld id="{B19B0651-EE4F-4900-A07F-96A6BFA9D0F0}" type="slidenum">
              <a:rPr lang="ru-RU" smtClean="0">
                <a:solidFill>
                  <a:schemeClr val="bg2">
                    <a:lumMod val="50000"/>
                  </a:schemeClr>
                </a:solidFill>
              </a:rPr>
              <a:t>10</a:t>
            </a:fld>
            <a:endParaRPr lang="ru-RU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6010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26166" y="0"/>
            <a:ext cx="6512511" cy="1143000"/>
          </a:xfrm>
        </p:spPr>
        <p:txBody>
          <a:bodyPr>
            <a:normAutofit fontScale="90000"/>
          </a:bodyPr>
          <a:lstStyle/>
          <a:p>
            <a:pPr marL="0" indent="0">
              <a:buNone/>
            </a:pPr>
            <a:r>
              <a:rPr lang="ru-RU" dirty="0"/>
              <a:t>	Права работников службы охраны труда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13"/>
          </p:nvPr>
        </p:nvSpPr>
        <p:spPr>
          <a:xfrm>
            <a:off x="1043608" y="1772816"/>
            <a:ext cx="6400800" cy="3474720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ru-RU" sz="2400" dirty="0"/>
              <a:t>Направлять руководителю организации предложения о привлечении к ответственности должностных лиц, нарушающих требования охраны </a:t>
            </a:r>
            <a:r>
              <a:rPr lang="ru-RU" sz="2400" dirty="0" smtClean="0"/>
              <a:t>труда;</a:t>
            </a:r>
          </a:p>
          <a:p>
            <a:pPr algn="just"/>
            <a:r>
              <a:rPr lang="ru-RU" sz="2400" dirty="0"/>
              <a:t>Представлять руководителю организации предложения о поощрении отдельных работников за активную работу по улучшению условий охраны </a:t>
            </a:r>
            <a:r>
              <a:rPr lang="ru-RU" sz="2400" dirty="0" smtClean="0"/>
              <a:t>труда;</a:t>
            </a:r>
          </a:p>
          <a:p>
            <a:pPr algn="just"/>
            <a:r>
              <a:rPr lang="ru-RU" sz="2400" dirty="0"/>
              <a:t>Привлекать по согласованию с руководителем организации и руководителями подразделений соответствующих специалистов организации к проверкам состояния условий и охраны </a:t>
            </a:r>
            <a:r>
              <a:rPr lang="ru-RU" sz="2400" dirty="0" smtClean="0"/>
              <a:t>труда и др.</a:t>
            </a:r>
            <a:endParaRPr lang="ru-RU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1160004" y="6383436"/>
            <a:ext cx="71287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400" b="1" i="1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Бюро охраны труда администрации городского округа Жигулевск</a:t>
            </a: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6054544"/>
            <a:ext cx="811213" cy="811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chemeClr val="bg2">
                    <a:lumMod val="50000"/>
                  </a:schemeClr>
                </a:solidFill>
              </a:rPr>
              <a:t>11</a:t>
            </a:fld>
            <a:endParaRPr lang="ru-RU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59638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4" presetClass="entr" presetSubtype="5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2" dur="1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500"/>
                            </p:stCondLst>
                            <p:childTnLst>
                              <p:par>
                                <p:cTn id="14" presetID="14" presetClass="entr" presetSubtype="5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6" dur="125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14" presetClass="entr" presetSubtype="5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0" dur="125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700808"/>
            <a:ext cx="3672408" cy="2736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8714" y="980728"/>
            <a:ext cx="4616926" cy="4680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054273" y="6383436"/>
            <a:ext cx="71287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400" b="1" i="1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Бюро охраны труда администрации городского округа Жигулевск</a:t>
            </a: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6054544"/>
            <a:ext cx="811213" cy="811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chemeClr val="bg2">
                    <a:lumMod val="50000"/>
                  </a:schemeClr>
                </a:solidFill>
              </a:rPr>
              <a:t>12</a:t>
            </a:fld>
            <a:endParaRPr lang="ru-RU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1625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4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080120"/>
          </a:xfrm>
        </p:spPr>
        <p:txBody>
          <a:bodyPr>
            <a:normAutofit fontScale="90000"/>
          </a:bodyPr>
          <a:lstStyle/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dirty="0">
                <a:ea typeface="Calibri"/>
                <a:cs typeface="Times New Roman"/>
              </a:rPr>
              <a:t>Специалист по охране труда участвует </a:t>
            </a:r>
            <a:r>
              <a:rPr lang="ru-RU" sz="2800" dirty="0">
                <a:ea typeface="Calibri"/>
                <a:cs typeface="Times New Roman"/>
              </a:rPr>
              <a:t/>
            </a:r>
            <a:br>
              <a:rPr lang="ru-RU" sz="2800" dirty="0">
                <a:ea typeface="Calibri"/>
                <a:cs typeface="Times New Roman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15616" y="2636912"/>
            <a:ext cx="6400800" cy="3474720"/>
          </a:xfrm>
        </p:spPr>
        <p:txBody>
          <a:bodyPr>
            <a:normAutofit lnSpcReduction="10000"/>
          </a:bodyPr>
          <a:lstStyle/>
          <a:p>
            <a:r>
              <a:rPr lang="ru-RU" dirty="0"/>
              <a:t>В проведении </a:t>
            </a:r>
            <a:r>
              <a:rPr lang="ru-RU" dirty="0" smtClean="0"/>
              <a:t>проверок;</a:t>
            </a:r>
          </a:p>
          <a:p>
            <a:r>
              <a:rPr lang="ru-RU" dirty="0"/>
              <a:t>Участвует в разработке </a:t>
            </a:r>
            <a:r>
              <a:rPr lang="ru-RU" dirty="0" smtClean="0"/>
              <a:t>мероприятий;</a:t>
            </a:r>
          </a:p>
          <a:p>
            <a:r>
              <a:rPr lang="ru-RU" dirty="0"/>
              <a:t>Оказывает подразделениям предприятия методическую </a:t>
            </a:r>
            <a:r>
              <a:rPr lang="ru-RU" dirty="0" smtClean="0"/>
              <a:t>помощь;</a:t>
            </a:r>
          </a:p>
          <a:p>
            <a:pPr lvl="0"/>
            <a:r>
              <a:rPr lang="ru-RU" dirty="0"/>
              <a:t>Составляет отчетность по охране труда по установленным формам и в соответствующие </a:t>
            </a:r>
            <a:r>
              <a:rPr lang="ru-RU" dirty="0" smtClean="0"/>
              <a:t>сроки;</a:t>
            </a:r>
          </a:p>
          <a:p>
            <a:r>
              <a:rPr lang="ru-RU" dirty="0"/>
              <a:t>Выполняет отдельные служебные поручения своего непосредственного руководителя.</a:t>
            </a:r>
          </a:p>
          <a:p>
            <a:pPr lvl="0"/>
            <a:endParaRPr lang="ru-RU" dirty="0"/>
          </a:p>
          <a:p>
            <a:endParaRPr lang="ru-RU" dirty="0"/>
          </a:p>
        </p:txBody>
      </p:sp>
      <p:sp>
        <p:nvSpPr>
          <p:cNvPr id="4" name="Рамка 3"/>
          <p:cNvSpPr/>
          <p:nvPr/>
        </p:nvSpPr>
        <p:spPr>
          <a:xfrm>
            <a:off x="369248" y="0"/>
            <a:ext cx="8568952" cy="1772816"/>
          </a:xfrm>
          <a:prstGeom prst="frame">
            <a:avLst>
              <a:gd name="adj1" fmla="val 636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475384" y="6383436"/>
            <a:ext cx="569701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400" b="1" i="1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Бюро охраны труда администрации городского округа Жигулевск</a:t>
            </a: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6054544"/>
            <a:ext cx="811213" cy="811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chemeClr val="bg2">
                    <a:lumMod val="50000"/>
                  </a:schemeClr>
                </a:solidFill>
              </a:rPr>
              <a:t>13</a:t>
            </a:fld>
            <a:endParaRPr lang="ru-RU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6048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250"/>
                            </p:stCondLst>
                            <p:childTnLst>
                              <p:par>
                                <p:cTn id="20" presetID="2" presetClass="entr" presetSubtype="1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250"/>
                            </p:stCondLst>
                            <p:childTnLst>
                              <p:par>
                                <p:cTn id="25" presetID="2" presetClass="entr" presetSubtype="9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250"/>
                            </p:stCondLst>
                            <p:childTnLst>
                              <p:par>
                                <p:cTn id="30" presetID="2" presetClass="entr" presetSubtype="1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250"/>
                            </p:stCondLst>
                            <p:childTnLst>
                              <p:par>
                                <p:cTn id="35" presetID="2" presetClass="entr" presetSubtype="3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3289" y="4372167"/>
            <a:ext cx="6512511" cy="115409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8280920" cy="1224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469928"/>
            <a:ext cx="712787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1469928"/>
            <a:ext cx="712787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384328"/>
            <a:ext cx="2038350" cy="1381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7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2384328"/>
            <a:ext cx="2381250" cy="1390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71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758589"/>
            <a:ext cx="738187" cy="444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72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2864" y="3765453"/>
            <a:ext cx="738187" cy="444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73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205" y="4231664"/>
            <a:ext cx="4209026" cy="207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74" name="Picture 10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1490" y="4217376"/>
            <a:ext cx="3922780" cy="2106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2721918" y="6449824"/>
            <a:ext cx="54419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400" b="1" i="1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Бюро охраны труда администрации городского округа Жигулевск</a:t>
            </a:r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6054544"/>
            <a:ext cx="811213" cy="811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chemeClr val="bg2">
                    <a:lumMod val="50000"/>
                  </a:schemeClr>
                </a:solidFill>
              </a:rPr>
              <a:t>14</a:t>
            </a:fld>
            <a:endParaRPr lang="ru-RU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4957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1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467544" y="260648"/>
            <a:ext cx="8208912" cy="1152128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Кабинет охраны труда обеспечивает выполнение следующих мероприятий по охране труда</a:t>
            </a:r>
          </a:p>
        </p:txBody>
      </p:sp>
      <p:sp>
        <p:nvSpPr>
          <p:cNvPr id="5" name="Загнутый угол 4"/>
          <p:cNvSpPr/>
          <p:nvPr/>
        </p:nvSpPr>
        <p:spPr>
          <a:xfrm>
            <a:off x="827584" y="1683640"/>
            <a:ext cx="7488832" cy="4104456"/>
          </a:xfrm>
          <a:prstGeom prst="foldedCorner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dirty="0" smtClean="0"/>
              <a:t>Проведение </a:t>
            </a:r>
            <a:r>
              <a:rPr lang="ru-RU" dirty="0"/>
              <a:t>семинаров, лекций, бесед и консультаций по вопросам охраны труда;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dirty="0" smtClean="0"/>
              <a:t>Обучение </a:t>
            </a:r>
            <a:r>
              <a:rPr lang="ru-RU" dirty="0"/>
              <a:t>по охране труда, в том числе безопасным методам и приемам выполнения работ,  применению средств индивидуальной и коллективной защиты, вопросам оказания первой медицинской помощи;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dirty="0" smtClean="0"/>
              <a:t>Организацию </a:t>
            </a:r>
            <a:r>
              <a:rPr lang="ru-RU" dirty="0"/>
              <a:t>выставок, экспозиций, стендов, макетов и других форм наглядной агитации и пропаганды передового опыта по созданию безопасных и здоровых условий труда;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dirty="0" smtClean="0"/>
              <a:t>Проведение </a:t>
            </a:r>
            <a:r>
              <a:rPr lang="ru-RU" dirty="0"/>
              <a:t>аналитических исследований состояний условий труда в организации и оценки их влияния на безопасность трудовой деятельности.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691408" y="6383436"/>
            <a:ext cx="54809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400" b="1" i="1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Бюро охраны труда администрации городского округа Жигулевск</a:t>
            </a: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6054544"/>
            <a:ext cx="811213" cy="811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chemeClr val="bg2">
                    <a:lumMod val="50000"/>
                  </a:schemeClr>
                </a:solidFill>
              </a:rPr>
              <a:t>15</a:t>
            </a:fld>
            <a:endParaRPr lang="ru-RU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7643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build="p" animBg="1"/>
    </p:bld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751</TotalTime>
  <Words>632</Words>
  <Application>Microsoft Office PowerPoint</Application>
  <PresentationFormat>Экран (4:3)</PresentationFormat>
  <Paragraphs>79</Paragraphs>
  <Slides>15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2" baseType="lpstr">
      <vt:lpstr>Arial</vt:lpstr>
      <vt:lpstr>Calibri</vt:lpstr>
      <vt:lpstr>Georgia</vt:lpstr>
      <vt:lpstr>Times New Roman</vt:lpstr>
      <vt:lpstr>Trebuchet MS</vt:lpstr>
      <vt:lpstr>Wingdings</vt:lpstr>
      <vt:lpstr>Воздушный поток</vt:lpstr>
      <vt:lpstr>Организация службы охраны труда </vt:lpstr>
      <vt:lpstr>Что такое охрана труда?</vt:lpstr>
      <vt:lpstr>Презентация PowerPoint</vt:lpstr>
      <vt:lpstr>Требования к управлению охраной труда в организации</vt:lpstr>
      <vt:lpstr>Презентация PowerPoint</vt:lpstr>
      <vt:lpstr>Необходимость создания Службы охраны труда</vt:lpstr>
      <vt:lpstr>Цель СУОТ</vt:lpstr>
      <vt:lpstr>Задачи службы охраны труда</vt:lpstr>
      <vt:lpstr>Функции службы охраны труда</vt:lpstr>
      <vt:lpstr>Презентация PowerPoint</vt:lpstr>
      <vt:lpstr> Права работников службы охраны труда</vt:lpstr>
      <vt:lpstr>Презентация PowerPoint</vt:lpstr>
      <vt:lpstr>Специалист по охране труда участвует  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Организация службы охраны труда </dc:title>
  <cp:lastModifiedBy>Пользователь Windows</cp:lastModifiedBy>
  <cp:revision>31</cp:revision>
  <dcterms:modified xsi:type="dcterms:W3CDTF">2018-02-11T19:10:19Z</dcterms:modified>
</cp:coreProperties>
</file>