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15"/>
  </p:handoutMasterIdLst>
  <p:sldIdLst>
    <p:sldId id="278" r:id="rId2"/>
    <p:sldId id="279" r:id="rId3"/>
    <p:sldId id="263" r:id="rId4"/>
    <p:sldId id="264" r:id="rId5"/>
    <p:sldId id="265" r:id="rId6"/>
    <p:sldId id="267" r:id="rId7"/>
    <p:sldId id="268" r:id="rId8"/>
    <p:sldId id="270" r:id="rId9"/>
    <p:sldId id="273" r:id="rId10"/>
    <p:sldId id="275" r:id="rId11"/>
    <p:sldId id="277" r:id="rId12"/>
    <p:sldId id="281" r:id="rId13"/>
    <p:sldId id="280" r:id="rId14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D4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7569" autoAdjust="0"/>
  </p:normalViewPr>
  <p:slideViewPr>
    <p:cSldViewPr>
      <p:cViewPr varScale="1">
        <p:scale>
          <a:sx n="72" d="100"/>
          <a:sy n="72" d="100"/>
        </p:scale>
        <p:origin x="132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9902FE-EFBC-4744-B584-9C5EBC5D5C52}" type="doc">
      <dgm:prSet loTypeId="urn:microsoft.com/office/officeart/2005/8/layout/chevron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C85E906-87E6-4400-9C10-6BECAEF2D97F}">
      <dgm:prSet phldrT="[Текст]"/>
      <dgm:spPr/>
      <dgm:t>
        <a:bodyPr/>
        <a:lstStyle/>
        <a:p>
          <a:r>
            <a:rPr lang="ru-RU" dirty="0"/>
            <a:t>!</a:t>
          </a:r>
        </a:p>
      </dgm:t>
    </dgm:pt>
    <dgm:pt modelId="{78DC5074-A8E9-4358-A28E-2DB40C5F737F}" type="parTrans" cxnId="{035E3DEF-8F19-4BB3-893A-89BD5C3C45DF}">
      <dgm:prSet/>
      <dgm:spPr/>
      <dgm:t>
        <a:bodyPr/>
        <a:lstStyle/>
        <a:p>
          <a:endParaRPr lang="ru-RU"/>
        </a:p>
      </dgm:t>
    </dgm:pt>
    <dgm:pt modelId="{E1B101DB-C40C-4388-A3FE-31A98B0DA49F}" type="sibTrans" cxnId="{035E3DEF-8F19-4BB3-893A-89BD5C3C45DF}">
      <dgm:prSet/>
      <dgm:spPr/>
      <dgm:t>
        <a:bodyPr/>
        <a:lstStyle/>
        <a:p>
          <a:endParaRPr lang="ru-RU"/>
        </a:p>
      </dgm:t>
    </dgm:pt>
    <dgm:pt modelId="{C67F291B-6C29-42D7-9C93-F35FFA2A7A4B}">
      <dgm:prSet phldrT="[Текст]" custT="1"/>
      <dgm:spPr>
        <a:ln w="19050"/>
      </dgm:spPr>
      <dgm:t>
        <a:bodyPr/>
        <a:lstStyle/>
        <a:p>
          <a:r>
            <a:rPr lang="ru-RU" sz="1600" dirty="0"/>
            <a:t>Составляем Перечень освобожденных от первичного инструктажа на рабочем месте и утверждаем работодателем</a:t>
          </a:r>
        </a:p>
      </dgm:t>
    </dgm:pt>
    <dgm:pt modelId="{1F409DB9-EB0E-4797-860A-C4E067656CB8}" type="parTrans" cxnId="{181394E1-D05B-4259-B3BD-1F6C8AE5EE1C}">
      <dgm:prSet/>
      <dgm:spPr/>
      <dgm:t>
        <a:bodyPr/>
        <a:lstStyle/>
        <a:p>
          <a:endParaRPr lang="ru-RU"/>
        </a:p>
      </dgm:t>
    </dgm:pt>
    <dgm:pt modelId="{F8A683F2-D20C-4C85-AAF8-05664BB332DA}" type="sibTrans" cxnId="{181394E1-D05B-4259-B3BD-1F6C8AE5EE1C}">
      <dgm:prSet/>
      <dgm:spPr/>
      <dgm:t>
        <a:bodyPr/>
        <a:lstStyle/>
        <a:p>
          <a:endParaRPr lang="ru-RU"/>
        </a:p>
      </dgm:t>
    </dgm:pt>
    <dgm:pt modelId="{B04EA73F-CE92-435D-A2A2-754765E1C65C}">
      <dgm:prSet phldrT="[Текст]" custT="1"/>
      <dgm:spPr>
        <a:ln w="19050"/>
      </dgm:spPr>
      <dgm:t>
        <a:bodyPr/>
        <a:lstStyle/>
        <a:p>
          <a:r>
            <a:rPr lang="ru-RU" sz="1600" dirty="0"/>
            <a:t>От инструктажа могут освобождаться лица, которые не связаны с эксплуатацией, обслуживанием, ремонтом оборудования, использованием электроинструмента, применением сырья и материалов</a:t>
          </a:r>
        </a:p>
      </dgm:t>
    </dgm:pt>
    <dgm:pt modelId="{BEF08FD7-1F02-411B-8C38-FFCEBF403696}" type="parTrans" cxnId="{53225BB0-A70D-48A2-BB4B-B00BAAC3E1CC}">
      <dgm:prSet/>
      <dgm:spPr/>
      <dgm:t>
        <a:bodyPr/>
        <a:lstStyle/>
        <a:p>
          <a:endParaRPr lang="ru-RU"/>
        </a:p>
      </dgm:t>
    </dgm:pt>
    <dgm:pt modelId="{31376CCC-32B0-496D-8838-D03EAB0BC5F4}" type="sibTrans" cxnId="{53225BB0-A70D-48A2-BB4B-B00BAAC3E1CC}">
      <dgm:prSet/>
      <dgm:spPr/>
      <dgm:t>
        <a:bodyPr/>
        <a:lstStyle/>
        <a:p>
          <a:endParaRPr lang="ru-RU"/>
        </a:p>
      </dgm:t>
    </dgm:pt>
    <dgm:pt modelId="{79271AD2-D736-4B65-8E9C-BB9175ABCC04}">
      <dgm:prSet phldrT="[Текст]"/>
      <dgm:spPr/>
      <dgm:t>
        <a:bodyPr/>
        <a:lstStyle/>
        <a:p>
          <a:r>
            <a:rPr lang="ru-RU" dirty="0"/>
            <a:t>!</a:t>
          </a:r>
        </a:p>
      </dgm:t>
    </dgm:pt>
    <dgm:pt modelId="{14BF6251-6F4B-4FF0-9E84-87053F905D0B}" type="parTrans" cxnId="{D0C69180-2421-4476-B151-E0CBBE9918F3}">
      <dgm:prSet/>
      <dgm:spPr/>
      <dgm:t>
        <a:bodyPr/>
        <a:lstStyle/>
        <a:p>
          <a:endParaRPr lang="ru-RU"/>
        </a:p>
      </dgm:t>
    </dgm:pt>
    <dgm:pt modelId="{9689999D-5630-4F78-B154-CFEC846A27E0}" type="sibTrans" cxnId="{D0C69180-2421-4476-B151-E0CBBE9918F3}">
      <dgm:prSet/>
      <dgm:spPr/>
      <dgm:t>
        <a:bodyPr/>
        <a:lstStyle/>
        <a:p>
          <a:endParaRPr lang="ru-RU"/>
        </a:p>
      </dgm:t>
    </dgm:pt>
    <dgm:pt modelId="{62170729-A369-4F25-83F6-03141FB60034}">
      <dgm:prSet phldrT="[Текст]" custT="1"/>
      <dgm:spPr>
        <a:ln w="19050"/>
      </dgm:spPr>
      <dgm:t>
        <a:bodyPr/>
        <a:lstStyle/>
        <a:p>
          <a:r>
            <a:rPr lang="ru-RU" sz="1600" dirty="0"/>
            <a:t>После первичного инструктажа </a:t>
          </a:r>
          <a:r>
            <a:rPr lang="ru-RU" sz="1600" dirty="0">
              <a:latin typeface="Calibri"/>
              <a:cs typeface="Calibri"/>
            </a:rPr>
            <a:t>→</a:t>
          </a:r>
          <a:r>
            <a:rPr lang="ru-RU" sz="1600" dirty="0"/>
            <a:t> стажировка на рабочем месте в течение первых 2-14 рабочих смен</a:t>
          </a:r>
        </a:p>
      </dgm:t>
    </dgm:pt>
    <dgm:pt modelId="{431B8506-EB0B-4802-947C-0EA845FFE694}" type="parTrans" cxnId="{6990AA91-7391-49E3-B2F1-6FFD7F057BE8}">
      <dgm:prSet/>
      <dgm:spPr/>
      <dgm:t>
        <a:bodyPr/>
        <a:lstStyle/>
        <a:p>
          <a:endParaRPr lang="ru-RU"/>
        </a:p>
      </dgm:t>
    </dgm:pt>
    <dgm:pt modelId="{460A372C-5A60-4253-8838-CC6E0332A860}" type="sibTrans" cxnId="{6990AA91-7391-49E3-B2F1-6FFD7F057BE8}">
      <dgm:prSet/>
      <dgm:spPr/>
      <dgm:t>
        <a:bodyPr/>
        <a:lstStyle/>
        <a:p>
          <a:endParaRPr lang="ru-RU"/>
        </a:p>
      </dgm:t>
    </dgm:pt>
    <dgm:pt modelId="{30409A3D-DCF0-41DD-AEC8-AE2C6FDEFD62}">
      <dgm:prSet phldrT="[Текст]" custT="1"/>
      <dgm:spPr>
        <a:ln w="19050"/>
      </dgm:spPr>
      <dgm:t>
        <a:bodyPr/>
        <a:lstStyle/>
        <a:p>
          <a:r>
            <a:rPr lang="ru-RU" sz="1600" dirty="0"/>
            <a:t>Допуск к работе осуществляем после проверки знаний с записью в журнале инструктажа на рабочем месте </a:t>
          </a:r>
        </a:p>
      </dgm:t>
    </dgm:pt>
    <dgm:pt modelId="{79C42ED2-D4D4-4E1D-A544-F842083BB896}" type="parTrans" cxnId="{8785788E-ECFF-453D-B0E3-C63D6674C685}">
      <dgm:prSet/>
      <dgm:spPr/>
      <dgm:t>
        <a:bodyPr/>
        <a:lstStyle/>
        <a:p>
          <a:endParaRPr lang="ru-RU"/>
        </a:p>
      </dgm:t>
    </dgm:pt>
    <dgm:pt modelId="{ABF9CD72-99BB-4F5B-BC7C-EBB619141BB1}" type="sibTrans" cxnId="{8785788E-ECFF-453D-B0E3-C63D6674C685}">
      <dgm:prSet/>
      <dgm:spPr/>
      <dgm:t>
        <a:bodyPr/>
        <a:lstStyle/>
        <a:p>
          <a:endParaRPr lang="ru-RU"/>
        </a:p>
      </dgm:t>
    </dgm:pt>
    <dgm:pt modelId="{931177A8-843F-40C2-93C6-6A6B07B0891F}">
      <dgm:prSet phldrT="[Текст]"/>
      <dgm:spPr/>
      <dgm:t>
        <a:bodyPr/>
        <a:lstStyle/>
        <a:p>
          <a:r>
            <a:rPr lang="ru-RU" dirty="0"/>
            <a:t>!</a:t>
          </a:r>
        </a:p>
      </dgm:t>
    </dgm:pt>
    <dgm:pt modelId="{269C2C27-3173-44D2-B9C8-449FE984BC8A}" type="parTrans" cxnId="{C701A855-A82A-4D44-B4BA-C70AE07FA81F}">
      <dgm:prSet/>
      <dgm:spPr/>
      <dgm:t>
        <a:bodyPr/>
        <a:lstStyle/>
        <a:p>
          <a:endParaRPr lang="ru-RU"/>
        </a:p>
      </dgm:t>
    </dgm:pt>
    <dgm:pt modelId="{94D506AA-2D84-43FD-AEB9-C06B5A3B62FF}" type="sibTrans" cxnId="{C701A855-A82A-4D44-B4BA-C70AE07FA81F}">
      <dgm:prSet/>
      <dgm:spPr/>
      <dgm:t>
        <a:bodyPr/>
        <a:lstStyle/>
        <a:p>
          <a:endParaRPr lang="ru-RU"/>
        </a:p>
      </dgm:t>
    </dgm:pt>
    <dgm:pt modelId="{A4D78F6B-6C6E-436A-9EA1-85E6249778AB}">
      <dgm:prSet phldrT="[Текст]" custT="1"/>
      <dgm:spPr>
        <a:ln w="19050"/>
      </dgm:spPr>
      <dgm:t>
        <a:bodyPr/>
        <a:lstStyle/>
        <a:p>
          <a:r>
            <a:rPr lang="ru-RU" sz="1600" dirty="0"/>
            <a:t>Внеплановый инструктаж </a:t>
          </a:r>
          <a:r>
            <a:rPr lang="ru-RU" sz="1600" u="sng" dirty="0"/>
            <a:t>не заменяет </a:t>
          </a:r>
          <a:r>
            <a:rPr lang="ru-RU" sz="1600" dirty="0"/>
            <a:t>срок прохождения повторного инструктажа</a:t>
          </a:r>
        </a:p>
      </dgm:t>
    </dgm:pt>
    <dgm:pt modelId="{1C876FF9-1BBB-4EE5-B7E3-450FA2336903}" type="parTrans" cxnId="{23E45393-4C80-4AE1-992F-708449919AFC}">
      <dgm:prSet/>
      <dgm:spPr/>
      <dgm:t>
        <a:bodyPr/>
        <a:lstStyle/>
        <a:p>
          <a:endParaRPr lang="ru-RU"/>
        </a:p>
      </dgm:t>
    </dgm:pt>
    <dgm:pt modelId="{B1302098-EB46-470F-80AC-137DC71F431E}" type="sibTrans" cxnId="{23E45393-4C80-4AE1-992F-708449919AFC}">
      <dgm:prSet/>
      <dgm:spPr/>
      <dgm:t>
        <a:bodyPr/>
        <a:lstStyle/>
        <a:p>
          <a:endParaRPr lang="ru-RU"/>
        </a:p>
      </dgm:t>
    </dgm:pt>
    <dgm:pt modelId="{5D1B90DF-8380-498B-80AB-B048B6A3D62B}">
      <dgm:prSet phldrT="[Текст]" custT="1"/>
      <dgm:spPr>
        <a:ln w="19050"/>
      </dgm:spPr>
      <dgm:t>
        <a:bodyPr/>
        <a:lstStyle/>
        <a:p>
          <a:r>
            <a:rPr lang="ru-RU" sz="1600" dirty="0"/>
            <a:t>Образцы журналов инструктажа  - ГОСТ 12.0.004-15. Они носят рекомендательный характер. При внесении в журнал дополнительной графы – приказом утвердить новую форму журнала</a:t>
          </a:r>
        </a:p>
      </dgm:t>
    </dgm:pt>
    <dgm:pt modelId="{A037AFF4-3DEE-4643-AD93-8DA38B0FAEE6}" type="parTrans" cxnId="{FCDF0BC8-2FB7-4F59-9D2E-8421997D2CC8}">
      <dgm:prSet/>
      <dgm:spPr/>
      <dgm:t>
        <a:bodyPr/>
        <a:lstStyle/>
        <a:p>
          <a:endParaRPr lang="ru-RU"/>
        </a:p>
      </dgm:t>
    </dgm:pt>
    <dgm:pt modelId="{AD838FD2-5EF5-4C40-98D3-3280364E0DB1}" type="sibTrans" cxnId="{FCDF0BC8-2FB7-4F59-9D2E-8421997D2CC8}">
      <dgm:prSet/>
      <dgm:spPr/>
      <dgm:t>
        <a:bodyPr/>
        <a:lstStyle/>
        <a:p>
          <a:endParaRPr lang="ru-RU"/>
        </a:p>
      </dgm:t>
    </dgm:pt>
    <dgm:pt modelId="{8AF30654-8D2F-42CF-B69E-94DA914A0E0E}" type="pres">
      <dgm:prSet presAssocID="{089902FE-EFBC-4744-B584-9C5EBC5D5C52}" presName="linearFlow" presStyleCnt="0">
        <dgm:presLayoutVars>
          <dgm:dir/>
          <dgm:animLvl val="lvl"/>
          <dgm:resizeHandles val="exact"/>
        </dgm:presLayoutVars>
      </dgm:prSet>
      <dgm:spPr/>
    </dgm:pt>
    <dgm:pt modelId="{4FB36987-35DE-41DF-AF3C-3D9E5A694D99}" type="pres">
      <dgm:prSet presAssocID="{6C85E906-87E6-4400-9C10-6BECAEF2D97F}" presName="composite" presStyleCnt="0"/>
      <dgm:spPr/>
    </dgm:pt>
    <dgm:pt modelId="{8905662A-EA9D-45D7-B953-9933BD0751CB}" type="pres">
      <dgm:prSet presAssocID="{6C85E906-87E6-4400-9C10-6BECAEF2D97F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33EBCBD7-1F3B-4B78-9D1C-1FB37A6C9A88}" type="pres">
      <dgm:prSet presAssocID="{6C85E906-87E6-4400-9C10-6BECAEF2D97F}" presName="descendantText" presStyleLbl="alignAcc1" presStyleIdx="0" presStyleCnt="3" custScaleY="141797" custLinFactNeighborX="-478" custLinFactNeighborY="-31796">
        <dgm:presLayoutVars>
          <dgm:bulletEnabled val="1"/>
        </dgm:presLayoutVars>
      </dgm:prSet>
      <dgm:spPr/>
    </dgm:pt>
    <dgm:pt modelId="{62D840FC-624D-40F6-A5AD-EFE3E7E6A46A}" type="pres">
      <dgm:prSet presAssocID="{E1B101DB-C40C-4388-A3FE-31A98B0DA49F}" presName="sp" presStyleCnt="0"/>
      <dgm:spPr/>
    </dgm:pt>
    <dgm:pt modelId="{B7BF2F30-B305-4135-9590-32C7E683D567}" type="pres">
      <dgm:prSet presAssocID="{79271AD2-D736-4B65-8E9C-BB9175ABCC04}" presName="composite" presStyleCnt="0"/>
      <dgm:spPr/>
    </dgm:pt>
    <dgm:pt modelId="{659FB95A-F05C-46D4-8BD8-0813A7CFA27A}" type="pres">
      <dgm:prSet presAssocID="{79271AD2-D736-4B65-8E9C-BB9175ABCC04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96339AC6-B494-451B-89DE-04BBE67F79B4}" type="pres">
      <dgm:prSet presAssocID="{79271AD2-D736-4B65-8E9C-BB9175ABCC04}" presName="descendantText" presStyleLbl="alignAcc1" presStyleIdx="1" presStyleCnt="3" custScaleY="126388" custLinFactNeighborX="70" custLinFactNeighborY="4697">
        <dgm:presLayoutVars>
          <dgm:bulletEnabled val="1"/>
        </dgm:presLayoutVars>
      </dgm:prSet>
      <dgm:spPr/>
    </dgm:pt>
    <dgm:pt modelId="{32DD7C6A-1299-460E-B6E5-873F304D0C76}" type="pres">
      <dgm:prSet presAssocID="{9689999D-5630-4F78-B154-CFEC846A27E0}" presName="sp" presStyleCnt="0"/>
      <dgm:spPr/>
    </dgm:pt>
    <dgm:pt modelId="{31ABF8C9-364D-4EA6-A609-CDE5D703BAC9}" type="pres">
      <dgm:prSet presAssocID="{931177A8-843F-40C2-93C6-6A6B07B0891F}" presName="composite" presStyleCnt="0"/>
      <dgm:spPr/>
    </dgm:pt>
    <dgm:pt modelId="{97A96F6B-AEA0-4027-B1E8-786D463F76E0}" type="pres">
      <dgm:prSet presAssocID="{931177A8-843F-40C2-93C6-6A6B07B0891F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B4990966-5802-46B0-BD30-6651AE90A563}" type="pres">
      <dgm:prSet presAssocID="{931177A8-843F-40C2-93C6-6A6B07B0891F}" presName="descendantText" presStyleLbl="alignAcc1" presStyleIdx="2" presStyleCnt="3" custScaleY="130281">
        <dgm:presLayoutVars>
          <dgm:bulletEnabled val="1"/>
        </dgm:presLayoutVars>
      </dgm:prSet>
      <dgm:spPr/>
    </dgm:pt>
  </dgm:ptLst>
  <dgm:cxnLst>
    <dgm:cxn modelId="{B3470404-2A8E-447E-96E2-07EBE7E408AF}" type="presOf" srcId="{62170729-A369-4F25-83F6-03141FB60034}" destId="{96339AC6-B494-451B-89DE-04BBE67F79B4}" srcOrd="0" destOrd="0" presId="urn:microsoft.com/office/officeart/2005/8/layout/chevron2"/>
    <dgm:cxn modelId="{07805407-16FE-44A4-ABCA-7291CB3BB54A}" type="presOf" srcId="{79271AD2-D736-4B65-8E9C-BB9175ABCC04}" destId="{659FB95A-F05C-46D4-8BD8-0813A7CFA27A}" srcOrd="0" destOrd="0" presId="urn:microsoft.com/office/officeart/2005/8/layout/chevron2"/>
    <dgm:cxn modelId="{43901E36-8622-49F8-A258-BAE76AE3A1E4}" type="presOf" srcId="{5D1B90DF-8380-498B-80AB-B048B6A3D62B}" destId="{B4990966-5802-46B0-BD30-6651AE90A563}" srcOrd="0" destOrd="1" presId="urn:microsoft.com/office/officeart/2005/8/layout/chevron2"/>
    <dgm:cxn modelId="{EEAD213C-B7E9-4FE8-B77E-0130C59849C5}" type="presOf" srcId="{C67F291B-6C29-42D7-9C93-F35FFA2A7A4B}" destId="{33EBCBD7-1F3B-4B78-9D1C-1FB37A6C9A88}" srcOrd="0" destOrd="0" presId="urn:microsoft.com/office/officeart/2005/8/layout/chevron2"/>
    <dgm:cxn modelId="{7220A843-B415-4100-BB8F-072C8F5B2CA5}" type="presOf" srcId="{6C85E906-87E6-4400-9C10-6BECAEF2D97F}" destId="{8905662A-EA9D-45D7-B953-9933BD0751CB}" srcOrd="0" destOrd="0" presId="urn:microsoft.com/office/officeart/2005/8/layout/chevron2"/>
    <dgm:cxn modelId="{ABBB3967-1382-41AD-873D-500F45E48188}" type="presOf" srcId="{B04EA73F-CE92-435D-A2A2-754765E1C65C}" destId="{33EBCBD7-1F3B-4B78-9D1C-1FB37A6C9A88}" srcOrd="0" destOrd="1" presId="urn:microsoft.com/office/officeart/2005/8/layout/chevron2"/>
    <dgm:cxn modelId="{C701A855-A82A-4D44-B4BA-C70AE07FA81F}" srcId="{089902FE-EFBC-4744-B584-9C5EBC5D5C52}" destId="{931177A8-843F-40C2-93C6-6A6B07B0891F}" srcOrd="2" destOrd="0" parTransId="{269C2C27-3173-44D2-B9C8-449FE984BC8A}" sibTransId="{94D506AA-2D84-43FD-AEB9-C06B5A3B62FF}"/>
    <dgm:cxn modelId="{D0C69180-2421-4476-B151-E0CBBE9918F3}" srcId="{089902FE-EFBC-4744-B584-9C5EBC5D5C52}" destId="{79271AD2-D736-4B65-8E9C-BB9175ABCC04}" srcOrd="1" destOrd="0" parTransId="{14BF6251-6F4B-4FF0-9E84-87053F905D0B}" sibTransId="{9689999D-5630-4F78-B154-CFEC846A27E0}"/>
    <dgm:cxn modelId="{8785788E-ECFF-453D-B0E3-C63D6674C685}" srcId="{79271AD2-D736-4B65-8E9C-BB9175ABCC04}" destId="{30409A3D-DCF0-41DD-AEC8-AE2C6FDEFD62}" srcOrd="1" destOrd="0" parTransId="{79C42ED2-D4D4-4E1D-A544-F842083BB896}" sibTransId="{ABF9CD72-99BB-4F5B-BC7C-EBB619141BB1}"/>
    <dgm:cxn modelId="{6990AA91-7391-49E3-B2F1-6FFD7F057BE8}" srcId="{79271AD2-D736-4B65-8E9C-BB9175ABCC04}" destId="{62170729-A369-4F25-83F6-03141FB60034}" srcOrd="0" destOrd="0" parTransId="{431B8506-EB0B-4802-947C-0EA845FFE694}" sibTransId="{460A372C-5A60-4253-8838-CC6E0332A860}"/>
    <dgm:cxn modelId="{23E45393-4C80-4AE1-992F-708449919AFC}" srcId="{931177A8-843F-40C2-93C6-6A6B07B0891F}" destId="{A4D78F6B-6C6E-436A-9EA1-85E6249778AB}" srcOrd="0" destOrd="0" parTransId="{1C876FF9-1BBB-4EE5-B7E3-450FA2336903}" sibTransId="{B1302098-EB46-470F-80AC-137DC71F431E}"/>
    <dgm:cxn modelId="{FBA7B4AE-A900-458A-ACCB-0CF694C3555E}" type="presOf" srcId="{A4D78F6B-6C6E-436A-9EA1-85E6249778AB}" destId="{B4990966-5802-46B0-BD30-6651AE90A563}" srcOrd="0" destOrd="0" presId="urn:microsoft.com/office/officeart/2005/8/layout/chevron2"/>
    <dgm:cxn modelId="{BF650DAF-F4F5-4D44-956D-ABBBECB5398E}" type="presOf" srcId="{931177A8-843F-40C2-93C6-6A6B07B0891F}" destId="{97A96F6B-AEA0-4027-B1E8-786D463F76E0}" srcOrd="0" destOrd="0" presId="urn:microsoft.com/office/officeart/2005/8/layout/chevron2"/>
    <dgm:cxn modelId="{53225BB0-A70D-48A2-BB4B-B00BAAC3E1CC}" srcId="{6C85E906-87E6-4400-9C10-6BECAEF2D97F}" destId="{B04EA73F-CE92-435D-A2A2-754765E1C65C}" srcOrd="1" destOrd="0" parTransId="{BEF08FD7-1F02-411B-8C38-FFCEBF403696}" sibTransId="{31376CCC-32B0-496D-8838-D03EAB0BC5F4}"/>
    <dgm:cxn modelId="{E633CBC5-730C-4579-BD27-78D0B77B4AEE}" type="presOf" srcId="{30409A3D-DCF0-41DD-AEC8-AE2C6FDEFD62}" destId="{96339AC6-B494-451B-89DE-04BBE67F79B4}" srcOrd="0" destOrd="1" presId="urn:microsoft.com/office/officeart/2005/8/layout/chevron2"/>
    <dgm:cxn modelId="{FCDF0BC8-2FB7-4F59-9D2E-8421997D2CC8}" srcId="{931177A8-843F-40C2-93C6-6A6B07B0891F}" destId="{5D1B90DF-8380-498B-80AB-B048B6A3D62B}" srcOrd="1" destOrd="0" parTransId="{A037AFF4-3DEE-4643-AD93-8DA38B0FAEE6}" sibTransId="{AD838FD2-5EF5-4C40-98D3-3280364E0DB1}"/>
    <dgm:cxn modelId="{181394E1-D05B-4259-B3BD-1F6C8AE5EE1C}" srcId="{6C85E906-87E6-4400-9C10-6BECAEF2D97F}" destId="{C67F291B-6C29-42D7-9C93-F35FFA2A7A4B}" srcOrd="0" destOrd="0" parTransId="{1F409DB9-EB0E-4797-860A-C4E067656CB8}" sibTransId="{F8A683F2-D20C-4C85-AAF8-05664BB332DA}"/>
    <dgm:cxn modelId="{65E7D6EC-AFF0-4B98-8B2A-825652C68AFF}" type="presOf" srcId="{089902FE-EFBC-4744-B584-9C5EBC5D5C52}" destId="{8AF30654-8D2F-42CF-B69E-94DA914A0E0E}" srcOrd="0" destOrd="0" presId="urn:microsoft.com/office/officeart/2005/8/layout/chevron2"/>
    <dgm:cxn modelId="{035E3DEF-8F19-4BB3-893A-89BD5C3C45DF}" srcId="{089902FE-EFBC-4744-B584-9C5EBC5D5C52}" destId="{6C85E906-87E6-4400-9C10-6BECAEF2D97F}" srcOrd="0" destOrd="0" parTransId="{78DC5074-A8E9-4358-A28E-2DB40C5F737F}" sibTransId="{E1B101DB-C40C-4388-A3FE-31A98B0DA49F}"/>
    <dgm:cxn modelId="{1E457C74-C032-45DF-B1D3-37F23407015B}" type="presParOf" srcId="{8AF30654-8D2F-42CF-B69E-94DA914A0E0E}" destId="{4FB36987-35DE-41DF-AF3C-3D9E5A694D99}" srcOrd="0" destOrd="0" presId="urn:microsoft.com/office/officeart/2005/8/layout/chevron2"/>
    <dgm:cxn modelId="{44D83F1C-9D49-436D-8E74-4CD22DDD2C93}" type="presParOf" srcId="{4FB36987-35DE-41DF-AF3C-3D9E5A694D99}" destId="{8905662A-EA9D-45D7-B953-9933BD0751CB}" srcOrd="0" destOrd="0" presId="urn:microsoft.com/office/officeart/2005/8/layout/chevron2"/>
    <dgm:cxn modelId="{B75BE260-9231-476D-B804-525C35BCA6E0}" type="presParOf" srcId="{4FB36987-35DE-41DF-AF3C-3D9E5A694D99}" destId="{33EBCBD7-1F3B-4B78-9D1C-1FB37A6C9A88}" srcOrd="1" destOrd="0" presId="urn:microsoft.com/office/officeart/2005/8/layout/chevron2"/>
    <dgm:cxn modelId="{15E09B75-263A-4117-A4F2-1D7022A7929F}" type="presParOf" srcId="{8AF30654-8D2F-42CF-B69E-94DA914A0E0E}" destId="{62D840FC-624D-40F6-A5AD-EFE3E7E6A46A}" srcOrd="1" destOrd="0" presId="urn:microsoft.com/office/officeart/2005/8/layout/chevron2"/>
    <dgm:cxn modelId="{06E5C362-D5BD-42E7-A26F-4ACE42767E80}" type="presParOf" srcId="{8AF30654-8D2F-42CF-B69E-94DA914A0E0E}" destId="{B7BF2F30-B305-4135-9590-32C7E683D567}" srcOrd="2" destOrd="0" presId="urn:microsoft.com/office/officeart/2005/8/layout/chevron2"/>
    <dgm:cxn modelId="{285299B0-D972-4C59-96BC-7CBAFC39F450}" type="presParOf" srcId="{B7BF2F30-B305-4135-9590-32C7E683D567}" destId="{659FB95A-F05C-46D4-8BD8-0813A7CFA27A}" srcOrd="0" destOrd="0" presId="urn:microsoft.com/office/officeart/2005/8/layout/chevron2"/>
    <dgm:cxn modelId="{E61A0153-89BE-4F8C-A4D4-D49DBDEA7011}" type="presParOf" srcId="{B7BF2F30-B305-4135-9590-32C7E683D567}" destId="{96339AC6-B494-451B-89DE-04BBE67F79B4}" srcOrd="1" destOrd="0" presId="urn:microsoft.com/office/officeart/2005/8/layout/chevron2"/>
    <dgm:cxn modelId="{8149852F-C332-41D6-BC3F-E013332DFFBE}" type="presParOf" srcId="{8AF30654-8D2F-42CF-B69E-94DA914A0E0E}" destId="{32DD7C6A-1299-460E-B6E5-873F304D0C76}" srcOrd="3" destOrd="0" presId="urn:microsoft.com/office/officeart/2005/8/layout/chevron2"/>
    <dgm:cxn modelId="{6E67DD59-B4CF-48F7-96BA-6353D689F48B}" type="presParOf" srcId="{8AF30654-8D2F-42CF-B69E-94DA914A0E0E}" destId="{31ABF8C9-364D-4EA6-A609-CDE5D703BAC9}" srcOrd="4" destOrd="0" presId="urn:microsoft.com/office/officeart/2005/8/layout/chevron2"/>
    <dgm:cxn modelId="{21E35152-8834-4073-9658-99D8F13717D7}" type="presParOf" srcId="{31ABF8C9-364D-4EA6-A609-CDE5D703BAC9}" destId="{97A96F6B-AEA0-4027-B1E8-786D463F76E0}" srcOrd="0" destOrd="0" presId="urn:microsoft.com/office/officeart/2005/8/layout/chevron2"/>
    <dgm:cxn modelId="{5A703042-D239-4130-89C1-443AEF3527F1}" type="presParOf" srcId="{31ABF8C9-364D-4EA6-A609-CDE5D703BAC9}" destId="{B4990966-5802-46B0-BD30-6651AE90A56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74F68D-57F4-406C-91DD-49F1F6760B5A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FD2A1FC-81F3-4382-A6BB-27DD67B3E14F}">
      <dgm:prSet phldrT="[Текст]" custT="1"/>
      <dgm:spPr>
        <a:solidFill>
          <a:schemeClr val="tx2">
            <a:lumMod val="40000"/>
            <a:lumOff val="60000"/>
          </a:schemeClr>
        </a:solidFill>
        <a:ln w="28575">
          <a:noFill/>
        </a:ln>
        <a:effectLst>
          <a:glow rad="63500">
            <a:schemeClr val="accent1">
              <a:satMod val="175000"/>
              <a:alpha val="40000"/>
            </a:schemeClr>
          </a:glow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800" b="1" dirty="0">
              <a:solidFill>
                <a:schemeClr val="tx1"/>
              </a:solidFill>
            </a:rPr>
            <a:t>Медицинское              учреждение </a:t>
          </a:r>
        </a:p>
      </dgm:t>
    </dgm:pt>
    <dgm:pt modelId="{D6AFB1B1-55CF-4ECA-BD48-B3D11D46C0AF}" type="parTrans" cxnId="{00A41BB6-6CB6-4FD7-82A8-B674D18C6D60}">
      <dgm:prSet/>
      <dgm:spPr/>
      <dgm:t>
        <a:bodyPr/>
        <a:lstStyle/>
        <a:p>
          <a:endParaRPr lang="ru-RU"/>
        </a:p>
      </dgm:t>
    </dgm:pt>
    <dgm:pt modelId="{6EC423DE-783B-45C0-AEE6-A7A6337DDBA0}" type="sibTrans" cxnId="{00A41BB6-6CB6-4FD7-82A8-B674D18C6D60}">
      <dgm:prSet/>
      <dgm:spPr/>
      <dgm:t>
        <a:bodyPr/>
        <a:lstStyle/>
        <a:p>
          <a:endParaRPr lang="ru-RU"/>
        </a:p>
      </dgm:t>
    </dgm:pt>
    <dgm:pt modelId="{6EA0C4B9-13B4-4BDB-B570-2D4C10A16B6B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1600" b="1" dirty="0">
              <a:solidFill>
                <a:schemeClr val="tx1"/>
              </a:solidFill>
            </a:rPr>
            <a:t>Любой формы собственности</a:t>
          </a:r>
        </a:p>
      </dgm:t>
    </dgm:pt>
    <dgm:pt modelId="{2CDB054F-A2B5-4D7E-B9CA-94C7ACA9A030}" type="parTrans" cxnId="{3159238F-F00A-456A-91B2-EA58689BE01C}">
      <dgm:prSet/>
      <dgm:spPr/>
      <dgm:t>
        <a:bodyPr/>
        <a:lstStyle/>
        <a:p>
          <a:endParaRPr lang="ru-RU"/>
        </a:p>
      </dgm:t>
    </dgm:pt>
    <dgm:pt modelId="{614EEE67-6A7D-44E3-ACC0-F3AA5BDF737A}" type="sibTrans" cxnId="{3159238F-F00A-456A-91B2-EA58689BE01C}">
      <dgm:prSet/>
      <dgm:spPr/>
      <dgm:t>
        <a:bodyPr/>
        <a:lstStyle/>
        <a:p>
          <a:endParaRPr lang="ru-RU"/>
        </a:p>
      </dgm:t>
    </dgm:pt>
    <dgm:pt modelId="{AD706857-E29B-402B-9D24-4E93B54B859C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1600" b="1" dirty="0">
              <a:solidFill>
                <a:schemeClr val="tx1"/>
              </a:solidFill>
            </a:rPr>
            <a:t>Имеет лицензию на право проведения предварительного и периодического медосмотра</a:t>
          </a:r>
        </a:p>
      </dgm:t>
    </dgm:pt>
    <dgm:pt modelId="{604A3682-D285-4EED-AD5C-9FB20F26483B}" type="parTrans" cxnId="{CA25E24F-3E2B-4AC6-AD4F-9C9C95B5865C}">
      <dgm:prSet/>
      <dgm:spPr/>
      <dgm:t>
        <a:bodyPr/>
        <a:lstStyle/>
        <a:p>
          <a:endParaRPr lang="ru-RU"/>
        </a:p>
      </dgm:t>
    </dgm:pt>
    <dgm:pt modelId="{0CE60742-3668-4973-B17C-F1708633A272}" type="sibTrans" cxnId="{CA25E24F-3E2B-4AC6-AD4F-9C9C95B5865C}">
      <dgm:prSet/>
      <dgm:spPr/>
      <dgm:t>
        <a:bodyPr/>
        <a:lstStyle/>
        <a:p>
          <a:endParaRPr lang="ru-RU"/>
        </a:p>
      </dgm:t>
    </dgm:pt>
    <dgm:pt modelId="{3268B761-56A2-49F1-9F1B-FA5538BADB19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1600" b="1" dirty="0">
              <a:solidFill>
                <a:schemeClr val="tx1"/>
              </a:solidFill>
            </a:rPr>
            <a:t>Адрес в лицензии должен совпадать с фактическим адресом проведения м/о</a:t>
          </a:r>
        </a:p>
      </dgm:t>
    </dgm:pt>
    <dgm:pt modelId="{E7021EE3-8B94-4CF8-8857-58C2CB388DD3}" type="parTrans" cxnId="{ABE52A5F-CE36-46F6-BEA2-2891FAA32633}">
      <dgm:prSet/>
      <dgm:spPr/>
      <dgm:t>
        <a:bodyPr/>
        <a:lstStyle/>
        <a:p>
          <a:endParaRPr lang="ru-RU"/>
        </a:p>
      </dgm:t>
    </dgm:pt>
    <dgm:pt modelId="{4F6143E9-EB6B-407F-958F-D9C294E5D4D6}" type="sibTrans" cxnId="{ABE52A5F-CE36-46F6-BEA2-2891FAA32633}">
      <dgm:prSet/>
      <dgm:spPr/>
      <dgm:t>
        <a:bodyPr/>
        <a:lstStyle/>
        <a:p>
          <a:endParaRPr lang="ru-RU"/>
        </a:p>
      </dgm:t>
    </dgm:pt>
    <dgm:pt modelId="{2A8A9811-E061-4F63-AEA7-666BF1BF7AEA}" type="pres">
      <dgm:prSet presAssocID="{2074F68D-57F4-406C-91DD-49F1F6760B5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6787E0B-A7D1-46ED-85DE-7107C62431B9}" type="pres">
      <dgm:prSet presAssocID="{FFD2A1FC-81F3-4382-A6BB-27DD67B3E14F}" presName="centerShape" presStyleLbl="node0" presStyleIdx="0" presStyleCnt="1" custScaleX="168875" custScaleY="138987" custLinFactNeighborX="608" custLinFactNeighborY="11952"/>
      <dgm:spPr/>
    </dgm:pt>
    <dgm:pt modelId="{0328005F-B9BC-455C-AD0D-7CD73CE2D5B4}" type="pres">
      <dgm:prSet presAssocID="{6EA0C4B9-13B4-4BDB-B570-2D4C10A16B6B}" presName="node" presStyleLbl="node1" presStyleIdx="0" presStyleCnt="3" custScaleX="182703" custScaleY="167908" custRadScaleRad="107283" custRadScaleInc="-3623">
        <dgm:presLayoutVars>
          <dgm:bulletEnabled val="1"/>
        </dgm:presLayoutVars>
      </dgm:prSet>
      <dgm:spPr/>
    </dgm:pt>
    <dgm:pt modelId="{D5D1D11A-3558-4711-9E04-711181A64A01}" type="pres">
      <dgm:prSet presAssocID="{6EA0C4B9-13B4-4BDB-B570-2D4C10A16B6B}" presName="dummy" presStyleCnt="0"/>
      <dgm:spPr/>
    </dgm:pt>
    <dgm:pt modelId="{FAF6857A-2CB3-4721-BB1A-7592203E5056}" type="pres">
      <dgm:prSet presAssocID="{614EEE67-6A7D-44E3-ACC0-F3AA5BDF737A}" presName="sibTrans" presStyleLbl="sibTrans2D1" presStyleIdx="0" presStyleCnt="3" custLinFactNeighborX="-7994" custLinFactNeighborY="-1541"/>
      <dgm:spPr/>
    </dgm:pt>
    <dgm:pt modelId="{514FD0F1-6B5E-432C-B804-F496FF7895D2}" type="pres">
      <dgm:prSet presAssocID="{AD706857-E29B-402B-9D24-4E93B54B859C}" presName="node" presStyleLbl="node1" presStyleIdx="1" presStyleCnt="3" custScaleX="201649" custScaleY="190787" custRadScaleRad="145670" custRadScaleInc="-46606">
        <dgm:presLayoutVars>
          <dgm:bulletEnabled val="1"/>
        </dgm:presLayoutVars>
      </dgm:prSet>
      <dgm:spPr/>
    </dgm:pt>
    <dgm:pt modelId="{86917497-26F5-4131-95A4-1F65B14B27ED}" type="pres">
      <dgm:prSet presAssocID="{AD706857-E29B-402B-9D24-4E93B54B859C}" presName="dummy" presStyleCnt="0"/>
      <dgm:spPr/>
    </dgm:pt>
    <dgm:pt modelId="{2A1175EA-75B1-4B95-8CD4-DC21807057A0}" type="pres">
      <dgm:prSet presAssocID="{0CE60742-3668-4973-B17C-F1708633A272}" presName="sibTrans" presStyleLbl="sibTrans2D1" presStyleIdx="1" presStyleCnt="3" custLinFactNeighborX="-953" custLinFactNeighborY="-6216"/>
      <dgm:spPr/>
    </dgm:pt>
    <dgm:pt modelId="{E79EAD4C-96A0-4977-8FFF-0C904D1CD931}" type="pres">
      <dgm:prSet presAssocID="{3268B761-56A2-49F1-9F1B-FA5538BADB19}" presName="node" presStyleLbl="node1" presStyleIdx="2" presStyleCnt="3" custScaleX="182513" custScaleY="173598" custRadScaleRad="140130" custRadScaleInc="35877">
        <dgm:presLayoutVars>
          <dgm:bulletEnabled val="1"/>
        </dgm:presLayoutVars>
      </dgm:prSet>
      <dgm:spPr/>
    </dgm:pt>
    <dgm:pt modelId="{A425D461-B5DF-45FD-8242-BE3E90CE39ED}" type="pres">
      <dgm:prSet presAssocID="{3268B761-56A2-49F1-9F1B-FA5538BADB19}" presName="dummy" presStyleCnt="0"/>
      <dgm:spPr/>
    </dgm:pt>
    <dgm:pt modelId="{89E0D877-4D31-4F0A-BFC9-129994CB9251}" type="pres">
      <dgm:prSet presAssocID="{4F6143E9-EB6B-407F-958F-D9C294E5D4D6}" presName="sibTrans" presStyleLbl="sibTrans2D1" presStyleIdx="2" presStyleCnt="3" custLinFactNeighborX="4898" custLinFactNeighborY="-4292"/>
      <dgm:spPr/>
    </dgm:pt>
  </dgm:ptLst>
  <dgm:cxnLst>
    <dgm:cxn modelId="{89598514-E9C6-4D8F-AD07-1183FB69E707}" type="presOf" srcId="{3268B761-56A2-49F1-9F1B-FA5538BADB19}" destId="{E79EAD4C-96A0-4977-8FFF-0C904D1CD931}" srcOrd="0" destOrd="0" presId="urn:microsoft.com/office/officeart/2005/8/layout/radial6"/>
    <dgm:cxn modelId="{510E2117-521A-48DD-A7D2-D138CF5D1D93}" type="presOf" srcId="{4F6143E9-EB6B-407F-958F-D9C294E5D4D6}" destId="{89E0D877-4D31-4F0A-BFC9-129994CB9251}" srcOrd="0" destOrd="0" presId="urn:microsoft.com/office/officeart/2005/8/layout/radial6"/>
    <dgm:cxn modelId="{4974F530-151B-4F31-99F8-517D210F90B7}" type="presOf" srcId="{2074F68D-57F4-406C-91DD-49F1F6760B5A}" destId="{2A8A9811-E061-4F63-AEA7-666BF1BF7AEA}" srcOrd="0" destOrd="0" presId="urn:microsoft.com/office/officeart/2005/8/layout/radial6"/>
    <dgm:cxn modelId="{ABE52A5F-CE36-46F6-BEA2-2891FAA32633}" srcId="{FFD2A1FC-81F3-4382-A6BB-27DD67B3E14F}" destId="{3268B761-56A2-49F1-9F1B-FA5538BADB19}" srcOrd="2" destOrd="0" parTransId="{E7021EE3-8B94-4CF8-8857-58C2CB388DD3}" sibTransId="{4F6143E9-EB6B-407F-958F-D9C294E5D4D6}"/>
    <dgm:cxn modelId="{8BE25947-85B9-4928-BD8C-079D5AB76875}" type="presOf" srcId="{0CE60742-3668-4973-B17C-F1708633A272}" destId="{2A1175EA-75B1-4B95-8CD4-DC21807057A0}" srcOrd="0" destOrd="0" presId="urn:microsoft.com/office/officeart/2005/8/layout/radial6"/>
    <dgm:cxn modelId="{CA25E24F-3E2B-4AC6-AD4F-9C9C95B5865C}" srcId="{FFD2A1FC-81F3-4382-A6BB-27DD67B3E14F}" destId="{AD706857-E29B-402B-9D24-4E93B54B859C}" srcOrd="1" destOrd="0" parTransId="{604A3682-D285-4EED-AD5C-9FB20F26483B}" sibTransId="{0CE60742-3668-4973-B17C-F1708633A272}"/>
    <dgm:cxn modelId="{E0CA6082-76C9-469F-A43B-808C74ABF7B2}" type="presOf" srcId="{FFD2A1FC-81F3-4382-A6BB-27DD67B3E14F}" destId="{06787E0B-A7D1-46ED-85DE-7107C62431B9}" srcOrd="0" destOrd="0" presId="urn:microsoft.com/office/officeart/2005/8/layout/radial6"/>
    <dgm:cxn modelId="{3159238F-F00A-456A-91B2-EA58689BE01C}" srcId="{FFD2A1FC-81F3-4382-A6BB-27DD67B3E14F}" destId="{6EA0C4B9-13B4-4BDB-B570-2D4C10A16B6B}" srcOrd="0" destOrd="0" parTransId="{2CDB054F-A2B5-4D7E-B9CA-94C7ACA9A030}" sibTransId="{614EEE67-6A7D-44E3-ACC0-F3AA5BDF737A}"/>
    <dgm:cxn modelId="{33A6AE9C-A156-4276-A928-CE797262CCC8}" type="presOf" srcId="{6EA0C4B9-13B4-4BDB-B570-2D4C10A16B6B}" destId="{0328005F-B9BC-455C-AD0D-7CD73CE2D5B4}" srcOrd="0" destOrd="0" presId="urn:microsoft.com/office/officeart/2005/8/layout/radial6"/>
    <dgm:cxn modelId="{00A41BB6-6CB6-4FD7-82A8-B674D18C6D60}" srcId="{2074F68D-57F4-406C-91DD-49F1F6760B5A}" destId="{FFD2A1FC-81F3-4382-A6BB-27DD67B3E14F}" srcOrd="0" destOrd="0" parTransId="{D6AFB1B1-55CF-4ECA-BD48-B3D11D46C0AF}" sibTransId="{6EC423DE-783B-45C0-AEE6-A7A6337DDBA0}"/>
    <dgm:cxn modelId="{B3B610C5-9358-487B-BB5A-1C482B36BD5E}" type="presOf" srcId="{614EEE67-6A7D-44E3-ACC0-F3AA5BDF737A}" destId="{FAF6857A-2CB3-4721-BB1A-7592203E5056}" srcOrd="0" destOrd="0" presId="urn:microsoft.com/office/officeart/2005/8/layout/radial6"/>
    <dgm:cxn modelId="{51CAB9CD-8415-49D7-83D5-A6E802A6E95F}" type="presOf" srcId="{AD706857-E29B-402B-9D24-4E93B54B859C}" destId="{514FD0F1-6B5E-432C-B804-F496FF7895D2}" srcOrd="0" destOrd="0" presId="urn:microsoft.com/office/officeart/2005/8/layout/radial6"/>
    <dgm:cxn modelId="{754CFC77-C5B9-44F8-B589-A473343AEADF}" type="presParOf" srcId="{2A8A9811-E061-4F63-AEA7-666BF1BF7AEA}" destId="{06787E0B-A7D1-46ED-85DE-7107C62431B9}" srcOrd="0" destOrd="0" presId="urn:microsoft.com/office/officeart/2005/8/layout/radial6"/>
    <dgm:cxn modelId="{A6BD4476-FF5E-4C91-B3CF-DBAA22BCB263}" type="presParOf" srcId="{2A8A9811-E061-4F63-AEA7-666BF1BF7AEA}" destId="{0328005F-B9BC-455C-AD0D-7CD73CE2D5B4}" srcOrd="1" destOrd="0" presId="urn:microsoft.com/office/officeart/2005/8/layout/radial6"/>
    <dgm:cxn modelId="{F19F84AC-72DD-468C-ABDE-BE7998877DEC}" type="presParOf" srcId="{2A8A9811-E061-4F63-AEA7-666BF1BF7AEA}" destId="{D5D1D11A-3558-4711-9E04-711181A64A01}" srcOrd="2" destOrd="0" presId="urn:microsoft.com/office/officeart/2005/8/layout/radial6"/>
    <dgm:cxn modelId="{3158FA9F-C864-424B-8E0A-62B8C1CBA291}" type="presParOf" srcId="{2A8A9811-E061-4F63-AEA7-666BF1BF7AEA}" destId="{FAF6857A-2CB3-4721-BB1A-7592203E5056}" srcOrd="3" destOrd="0" presId="urn:microsoft.com/office/officeart/2005/8/layout/radial6"/>
    <dgm:cxn modelId="{1CD86B00-1A75-4FF4-AE19-0760C64E8158}" type="presParOf" srcId="{2A8A9811-E061-4F63-AEA7-666BF1BF7AEA}" destId="{514FD0F1-6B5E-432C-B804-F496FF7895D2}" srcOrd="4" destOrd="0" presId="urn:microsoft.com/office/officeart/2005/8/layout/radial6"/>
    <dgm:cxn modelId="{0E1721BE-3AAE-4E59-A940-CCF0B8DF0417}" type="presParOf" srcId="{2A8A9811-E061-4F63-AEA7-666BF1BF7AEA}" destId="{86917497-26F5-4131-95A4-1F65B14B27ED}" srcOrd="5" destOrd="0" presId="urn:microsoft.com/office/officeart/2005/8/layout/radial6"/>
    <dgm:cxn modelId="{F2F71FF0-107D-4B8C-BF10-24CC2869E359}" type="presParOf" srcId="{2A8A9811-E061-4F63-AEA7-666BF1BF7AEA}" destId="{2A1175EA-75B1-4B95-8CD4-DC21807057A0}" srcOrd="6" destOrd="0" presId="urn:microsoft.com/office/officeart/2005/8/layout/radial6"/>
    <dgm:cxn modelId="{9954C4C5-B9F4-46C4-B7DE-867A35462293}" type="presParOf" srcId="{2A8A9811-E061-4F63-AEA7-666BF1BF7AEA}" destId="{E79EAD4C-96A0-4977-8FFF-0C904D1CD931}" srcOrd="7" destOrd="0" presId="urn:microsoft.com/office/officeart/2005/8/layout/radial6"/>
    <dgm:cxn modelId="{71BAD75F-3163-4285-9A07-F0F60C186C67}" type="presParOf" srcId="{2A8A9811-E061-4F63-AEA7-666BF1BF7AEA}" destId="{A425D461-B5DF-45FD-8242-BE3E90CE39ED}" srcOrd="8" destOrd="0" presId="urn:microsoft.com/office/officeart/2005/8/layout/radial6"/>
    <dgm:cxn modelId="{C479B88A-58B2-4F8B-A97A-B1EA4E5D1A56}" type="presParOf" srcId="{2A8A9811-E061-4F63-AEA7-666BF1BF7AEA}" destId="{89E0D877-4D31-4F0A-BFC9-129994CB9251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05662A-EA9D-45D7-B953-9933BD0751CB}">
      <dsp:nvSpPr>
        <dsp:cNvPr id="0" name=""/>
        <dsp:cNvSpPr/>
      </dsp:nvSpPr>
      <dsp:spPr>
        <a:xfrm rot="5400000">
          <a:off x="-228384" y="438174"/>
          <a:ext cx="1522562" cy="106579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!</a:t>
          </a:r>
        </a:p>
      </dsp:txBody>
      <dsp:txXfrm rot="-5400000">
        <a:off x="1" y="742687"/>
        <a:ext cx="1065793" cy="456769"/>
      </dsp:txXfrm>
    </dsp:sp>
    <dsp:sp modelId="{33EBCBD7-1F3B-4B78-9D1C-1FB37A6C9A88}">
      <dsp:nvSpPr>
        <dsp:cNvPr id="0" name=""/>
        <dsp:cNvSpPr/>
      </dsp:nvSpPr>
      <dsp:spPr>
        <a:xfrm rot="5400000">
          <a:off x="3975503" y="-2944567"/>
          <a:ext cx="1403316" cy="72924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rgbClr r="0" g="0" b="0">
              <a:shade val="95000"/>
              <a:satMod val="105000"/>
            </a:scrgb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/>
            <a:t>Составляем Перечень освобожденных от первичного инструктажа на рабочем месте и утверждаем работодателем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/>
            <a:t>От инструктажа могут освобождаться лица, которые не связаны с эксплуатацией, обслуживанием, ремонтом оборудования, использованием электроинструмента, применением сырья и материалов</a:t>
          </a:r>
        </a:p>
      </dsp:txBody>
      <dsp:txXfrm rot="-5400000">
        <a:off x="1030936" y="68504"/>
        <a:ext cx="7223947" cy="1266308"/>
      </dsp:txXfrm>
    </dsp:sp>
    <dsp:sp modelId="{659FB95A-F05C-46D4-8BD8-0813A7CFA27A}">
      <dsp:nvSpPr>
        <dsp:cNvPr id="0" name=""/>
        <dsp:cNvSpPr/>
      </dsp:nvSpPr>
      <dsp:spPr>
        <a:xfrm rot="5400000">
          <a:off x="-228384" y="1918327"/>
          <a:ext cx="1522562" cy="106579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!</a:t>
          </a:r>
        </a:p>
      </dsp:txBody>
      <dsp:txXfrm rot="-5400000">
        <a:off x="1" y="2222840"/>
        <a:ext cx="1065793" cy="456769"/>
      </dsp:txXfrm>
    </dsp:sp>
    <dsp:sp modelId="{96339AC6-B494-451B-89DE-04BBE67F79B4}">
      <dsp:nvSpPr>
        <dsp:cNvPr id="0" name=""/>
        <dsp:cNvSpPr/>
      </dsp:nvSpPr>
      <dsp:spPr>
        <a:xfrm rot="5400000">
          <a:off x="4086610" y="-1414964"/>
          <a:ext cx="1250818" cy="72924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rgbClr r="0" g="0" b="0">
              <a:shade val="95000"/>
              <a:satMod val="105000"/>
            </a:scrgb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/>
            <a:t>После первичного инструктажа </a:t>
          </a:r>
          <a:r>
            <a:rPr lang="ru-RU" sz="1600" kern="1200" dirty="0">
              <a:latin typeface="Calibri"/>
              <a:cs typeface="Calibri"/>
            </a:rPr>
            <a:t>→</a:t>
          </a:r>
          <a:r>
            <a:rPr lang="ru-RU" sz="1600" kern="1200" dirty="0"/>
            <a:t> стажировка на рабочем месте в течение первых 2-14 рабочих смен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/>
            <a:t>Допуск к работе осуществляем после проверки знаний с записью в журнале инструктажа на рабочем месте </a:t>
          </a:r>
        </a:p>
      </dsp:txBody>
      <dsp:txXfrm rot="-5400000">
        <a:off x="1065794" y="1666912"/>
        <a:ext cx="7231391" cy="1128698"/>
      </dsp:txXfrm>
    </dsp:sp>
    <dsp:sp modelId="{97A96F6B-AEA0-4027-B1E8-786D463F76E0}">
      <dsp:nvSpPr>
        <dsp:cNvPr id="0" name=""/>
        <dsp:cNvSpPr/>
      </dsp:nvSpPr>
      <dsp:spPr>
        <a:xfrm rot="5400000">
          <a:off x="-228384" y="3417745"/>
          <a:ext cx="1522562" cy="106579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!</a:t>
          </a:r>
        </a:p>
      </dsp:txBody>
      <dsp:txXfrm rot="-5400000">
        <a:off x="1" y="3722258"/>
        <a:ext cx="1065793" cy="456769"/>
      </dsp:txXfrm>
    </dsp:sp>
    <dsp:sp modelId="{B4990966-5802-46B0-BD30-6651AE90A563}">
      <dsp:nvSpPr>
        <dsp:cNvPr id="0" name=""/>
        <dsp:cNvSpPr/>
      </dsp:nvSpPr>
      <dsp:spPr>
        <a:xfrm rot="5400000">
          <a:off x="4067346" y="37968"/>
          <a:ext cx="1289346" cy="72924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rgbClr r="0" g="0" b="0">
              <a:shade val="95000"/>
              <a:satMod val="105000"/>
            </a:scrgb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/>
            <a:t>Внеплановый инструктаж </a:t>
          </a:r>
          <a:r>
            <a:rPr lang="ru-RU" sz="1600" u="sng" kern="1200" dirty="0"/>
            <a:t>не заменяет </a:t>
          </a:r>
          <a:r>
            <a:rPr lang="ru-RU" sz="1600" kern="1200" dirty="0"/>
            <a:t>срок прохождения повторного инструктажа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/>
            <a:t>Образцы журналов инструктажа  - ГОСТ 12.0.004-15. Они носят рекомендательный характер. При внесении в журнал дополнительной графы – приказом утвердить новую форму журнала</a:t>
          </a:r>
        </a:p>
      </dsp:txBody>
      <dsp:txXfrm rot="-5400000">
        <a:off x="1065794" y="3102462"/>
        <a:ext cx="7229510" cy="11634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E0D877-4D31-4F0A-BFC9-129994CB9251}">
      <dsp:nvSpPr>
        <dsp:cNvPr id="0" name=""/>
        <dsp:cNvSpPr/>
      </dsp:nvSpPr>
      <dsp:spPr>
        <a:xfrm>
          <a:off x="1211560" y="458600"/>
          <a:ext cx="4159936" cy="4159936"/>
        </a:xfrm>
        <a:prstGeom prst="blockArc">
          <a:avLst>
            <a:gd name="adj1" fmla="val 9065679"/>
            <a:gd name="adj2" fmla="val 17792328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1175EA-75B1-4B95-8CD4-DC21807057A0}">
      <dsp:nvSpPr>
        <dsp:cNvPr id="0" name=""/>
        <dsp:cNvSpPr/>
      </dsp:nvSpPr>
      <dsp:spPr>
        <a:xfrm>
          <a:off x="1205358" y="419922"/>
          <a:ext cx="5668634" cy="5668634"/>
        </a:xfrm>
        <a:prstGeom prst="blockArc">
          <a:avLst>
            <a:gd name="adj1" fmla="val 21485755"/>
            <a:gd name="adj2" fmla="val 10685755"/>
            <a:gd name="adj3" fmla="val 340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F6857A-2CB3-4721-BB1A-7592203E5056}">
      <dsp:nvSpPr>
        <dsp:cNvPr id="0" name=""/>
        <dsp:cNvSpPr/>
      </dsp:nvSpPr>
      <dsp:spPr>
        <a:xfrm>
          <a:off x="2631807" y="495504"/>
          <a:ext cx="4159936" cy="4159936"/>
        </a:xfrm>
        <a:prstGeom prst="blockArc">
          <a:avLst>
            <a:gd name="adj1" fmla="val 14335346"/>
            <a:gd name="adj2" fmla="val 1529582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787E0B-A7D1-46ED-85DE-7107C62431B9}">
      <dsp:nvSpPr>
        <dsp:cNvPr id="0" name=""/>
        <dsp:cNvSpPr/>
      </dsp:nvSpPr>
      <dsp:spPr>
        <a:xfrm>
          <a:off x="2458619" y="2086227"/>
          <a:ext cx="3233531" cy="2661251"/>
        </a:xfrm>
        <a:prstGeom prst="ellipse">
          <a:avLst/>
        </a:prstGeom>
        <a:solidFill>
          <a:schemeClr val="tx2">
            <a:lumMod val="40000"/>
            <a:lumOff val="60000"/>
          </a:schemeClr>
        </a:solidFill>
        <a:ln w="28575" cap="flat" cmpd="sng" algn="ctr">
          <a:noFill/>
          <a:prstDash val="solid"/>
        </a:ln>
        <a:effectLst>
          <a:glow rad="63500">
            <a:schemeClr val="accent1">
              <a:satMod val="175000"/>
              <a:alpha val="40000"/>
            </a:schemeClr>
          </a:glow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solidFill>
                <a:schemeClr val="tx1"/>
              </a:solidFill>
            </a:rPr>
            <a:t>Медицинское              учреждение </a:t>
          </a:r>
        </a:p>
      </dsp:txBody>
      <dsp:txXfrm>
        <a:off x="2932159" y="2475958"/>
        <a:ext cx="2286451" cy="1881789"/>
      </dsp:txXfrm>
    </dsp:sp>
    <dsp:sp modelId="{0328005F-B9BC-455C-AD0D-7CD73CE2D5B4}">
      <dsp:nvSpPr>
        <dsp:cNvPr id="0" name=""/>
        <dsp:cNvSpPr/>
      </dsp:nvSpPr>
      <dsp:spPr>
        <a:xfrm>
          <a:off x="2771147" y="-225780"/>
          <a:ext cx="2448811" cy="2250510"/>
        </a:xfrm>
        <a:prstGeom prst="ellipse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tx1"/>
              </a:solidFill>
            </a:rPr>
            <a:t>Любой формы собственности</a:t>
          </a:r>
        </a:p>
      </dsp:txBody>
      <dsp:txXfrm>
        <a:off x="3129767" y="103800"/>
        <a:ext cx="1731571" cy="1591350"/>
      </dsp:txXfrm>
    </dsp:sp>
    <dsp:sp modelId="{514FD0F1-6B5E-432C-B804-F496FF7895D2}">
      <dsp:nvSpPr>
        <dsp:cNvPr id="0" name=""/>
        <dsp:cNvSpPr/>
      </dsp:nvSpPr>
      <dsp:spPr>
        <a:xfrm>
          <a:off x="5526850" y="2235449"/>
          <a:ext cx="2702749" cy="2557163"/>
        </a:xfrm>
        <a:prstGeom prst="ellipse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tx1"/>
              </a:solidFill>
            </a:rPr>
            <a:t>Имеет лицензию на право проведения предварительного и периодического медосмотра</a:t>
          </a:r>
        </a:p>
      </dsp:txBody>
      <dsp:txXfrm>
        <a:off x="5922658" y="2609937"/>
        <a:ext cx="1911133" cy="1808187"/>
      </dsp:txXfrm>
    </dsp:sp>
    <dsp:sp modelId="{E79EAD4C-96A0-4977-8FFF-0C904D1CD931}">
      <dsp:nvSpPr>
        <dsp:cNvPr id="0" name=""/>
        <dsp:cNvSpPr/>
      </dsp:nvSpPr>
      <dsp:spPr>
        <a:xfrm>
          <a:off x="86038" y="2535784"/>
          <a:ext cx="2446265" cy="2326775"/>
        </a:xfrm>
        <a:prstGeom prst="ellipse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tx1"/>
              </a:solidFill>
            </a:rPr>
            <a:t>Адрес в лицензии должен совпадать с фактическим адресом проведения м/о</a:t>
          </a:r>
        </a:p>
      </dsp:txBody>
      <dsp:txXfrm>
        <a:off x="444285" y="2876532"/>
        <a:ext cx="1729771" cy="16452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870" cy="497600"/>
          </a:xfrm>
          <a:prstGeom prst="rect">
            <a:avLst/>
          </a:prstGeom>
        </p:spPr>
        <p:txBody>
          <a:bodyPr vert="horz" lIns="91257" tIns="45629" rIns="91257" bIns="45629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222" y="0"/>
            <a:ext cx="2945870" cy="497600"/>
          </a:xfrm>
          <a:prstGeom prst="rect">
            <a:avLst/>
          </a:prstGeom>
        </p:spPr>
        <p:txBody>
          <a:bodyPr vert="horz" lIns="91257" tIns="45629" rIns="91257" bIns="45629" rtlCol="0"/>
          <a:lstStyle>
            <a:lvl1pPr algn="r">
              <a:defRPr sz="1200"/>
            </a:lvl1pPr>
          </a:lstStyle>
          <a:p>
            <a:fld id="{AA8F0CAE-37B1-4115-947C-0126CACCCFA8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0626"/>
            <a:ext cx="2945870" cy="497600"/>
          </a:xfrm>
          <a:prstGeom prst="rect">
            <a:avLst/>
          </a:prstGeom>
        </p:spPr>
        <p:txBody>
          <a:bodyPr vert="horz" lIns="91257" tIns="45629" rIns="91257" bIns="45629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222" y="9430626"/>
            <a:ext cx="2945870" cy="497600"/>
          </a:xfrm>
          <a:prstGeom prst="rect">
            <a:avLst/>
          </a:prstGeom>
        </p:spPr>
        <p:txBody>
          <a:bodyPr vert="horz" lIns="91257" tIns="45629" rIns="91257" bIns="45629" rtlCol="0" anchor="b"/>
          <a:lstStyle>
            <a:lvl1pPr algn="r">
              <a:defRPr sz="1200"/>
            </a:lvl1pPr>
          </a:lstStyle>
          <a:p>
            <a:fld id="{9FA755B9-0837-4167-AC3E-4D7A9137B5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9912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714534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2786058"/>
            <a:ext cx="3714750" cy="32861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Подзаголовок 5"/>
          <p:cNvSpPr>
            <a:spLocks noGrp="1"/>
          </p:cNvSpPr>
          <p:nvPr>
            <p:ph type="subTitle" idx="4294967295"/>
          </p:nvPr>
        </p:nvSpPr>
        <p:spPr>
          <a:xfrm>
            <a:off x="357158" y="1285861"/>
            <a:ext cx="8001056" cy="1285884"/>
          </a:xfrm>
        </p:spPr>
        <p:txBody>
          <a:bodyPr>
            <a:normAutofit fontScale="92500" lnSpcReduction="20000"/>
          </a:bodyPr>
          <a:lstStyle/>
          <a:p>
            <a:pPr algn="r">
              <a:buNone/>
            </a:pPr>
            <a:r>
              <a:rPr lang="ru-RU" sz="1700" b="1" dirty="0">
                <a:solidFill>
                  <a:schemeClr val="tx2"/>
                </a:solidFill>
              </a:rPr>
              <a:t>Бюро охраны труда </a:t>
            </a:r>
          </a:p>
          <a:p>
            <a:pPr algn="r">
              <a:buNone/>
            </a:pPr>
            <a:r>
              <a:rPr lang="ru-RU" sz="1700" b="1" dirty="0">
                <a:solidFill>
                  <a:schemeClr val="tx2"/>
                </a:solidFill>
              </a:rPr>
              <a:t>администрации г.о.Жигулевск</a:t>
            </a:r>
          </a:p>
          <a:p>
            <a:pPr algn="r">
              <a:buNone/>
            </a:pPr>
            <a:r>
              <a:rPr lang="ru-RU" sz="4600" b="1" dirty="0">
                <a:solidFill>
                  <a:schemeClr val="tx2"/>
                </a:solidFill>
              </a:rPr>
              <a:t>Охрана труда: что нужно знать 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chemeClr val="tx2"/>
                </a:solidFill>
              </a:rPr>
              <a:t>Законодательство РФ об охране труда 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428736"/>
            <a:ext cx="8329642" cy="4697427"/>
          </a:xfrm>
        </p:spPr>
        <p:txBody>
          <a:bodyPr>
            <a:normAutofit/>
          </a:bodyPr>
          <a:lstStyle/>
          <a:p>
            <a:r>
              <a:rPr lang="ru-RU" sz="2000" dirty="0"/>
              <a:t>Трудовой кодекс РФ</a:t>
            </a:r>
          </a:p>
          <a:p>
            <a:r>
              <a:rPr lang="ru-RU" sz="2000" dirty="0"/>
              <a:t>Приказ Минтруда и Минобразования от 13.01.2003 г. № 1/29 «Об утверждении порядка обучения по охране труда и проверки знаний требований охраны труда работников организаций»</a:t>
            </a:r>
          </a:p>
          <a:p>
            <a:r>
              <a:rPr lang="ru-RU" sz="2000" dirty="0"/>
              <a:t>Постановление Министерства труда и социального развития от 17.12.2002г. №80 «Об утверждении методических рекомендаций по разработке государственных нормативных требований охраны труда» </a:t>
            </a:r>
          </a:p>
          <a:p>
            <a:r>
              <a:rPr lang="ru-RU" sz="2000" dirty="0"/>
              <a:t>Методические рекомендации по разработке инструкций по охране труда, утвержденные Минтрудом России 13.05.2004г.</a:t>
            </a:r>
          </a:p>
          <a:p>
            <a:r>
              <a:rPr lang="ru-RU" sz="2000" dirty="0"/>
              <a:t>Приказ от 12.04.2011 г. №302н «Об утверждении перечней вредных и (или) опасных производственных факторов и работ, при выполнении который проводятся обязательные предварительные и периодические медицинские осмотры (обследования)»   </a:t>
            </a:r>
          </a:p>
          <a:p>
            <a:r>
              <a:rPr lang="ru-RU" sz="2000" dirty="0" err="1"/>
              <a:t>КоАП</a:t>
            </a:r>
            <a:r>
              <a:rPr lang="ru-RU" sz="2000" dirty="0"/>
              <a:t> РФ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57158" y="274638"/>
            <a:ext cx="8215342" cy="93980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Обучение работников вопросам охраны труда внутри компании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857620" y="1428736"/>
            <a:ext cx="4643470" cy="8572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tx1"/>
                </a:solidFill>
              </a:rPr>
              <a:t>Создаем постоянно действующую комиссию по проверке знаний требований охраны труда не менее чем из 3 человек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857620" y="2428868"/>
            <a:ext cx="4643470" cy="5715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tx1"/>
                </a:solidFill>
              </a:rPr>
              <a:t>Разрабатываем программу обучения для руководителей и специалистов (40 часов)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857620" y="3214686"/>
            <a:ext cx="4643470" cy="7858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tx1"/>
                </a:solidFill>
              </a:rPr>
              <a:t>Разрабатываем программу обучения для работников рабочих профессий (количество часов решает работодатель)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857620" y="4143380"/>
            <a:ext cx="4643470" cy="10001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tx1"/>
                </a:solidFill>
              </a:rPr>
              <a:t>Проводим лекции, семинары, консультации, деловые игры, используем компьютерные программы, дистанционное обучение и элементы самостоятельного обучения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857620" y="5286388"/>
            <a:ext cx="4643470" cy="64294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tx1"/>
                </a:solidFill>
              </a:rPr>
              <a:t>Разрабатываем и утверждаем тесты или билеты для проверки знаний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857620" y="6072206"/>
            <a:ext cx="4643470" cy="5715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tx1"/>
                </a:solidFill>
              </a:rPr>
              <a:t>Проводим проверку знаний, составляем протокол и выдаем удостоверение</a:t>
            </a:r>
          </a:p>
        </p:txBody>
      </p:sp>
      <p:sp>
        <p:nvSpPr>
          <p:cNvPr id="20" name="Стрелка вправо 19"/>
          <p:cNvSpPr/>
          <p:nvPr/>
        </p:nvSpPr>
        <p:spPr>
          <a:xfrm>
            <a:off x="571472" y="2285992"/>
            <a:ext cx="3071834" cy="3071834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</a:rPr>
              <a:t>Обучение  внутри компании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42910" y="274638"/>
            <a:ext cx="8072494" cy="796908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Периодичность обучения по охране труда</a:t>
            </a:r>
          </a:p>
        </p:txBody>
      </p:sp>
      <p:sp>
        <p:nvSpPr>
          <p:cNvPr id="10" name="Овал 9"/>
          <p:cNvSpPr/>
          <p:nvPr/>
        </p:nvSpPr>
        <p:spPr>
          <a:xfrm>
            <a:off x="857224" y="1714488"/>
            <a:ext cx="2786082" cy="150019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Руководители и специалисты</a:t>
            </a:r>
          </a:p>
        </p:txBody>
      </p:sp>
      <p:sp>
        <p:nvSpPr>
          <p:cNvPr id="11" name="Овал 10"/>
          <p:cNvSpPr/>
          <p:nvPr/>
        </p:nvSpPr>
        <p:spPr>
          <a:xfrm>
            <a:off x="5072066" y="1714488"/>
            <a:ext cx="2928958" cy="150019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Работники рабочих  профессий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142976" y="4071942"/>
            <a:ext cx="2214578" cy="10001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 раз в 3 года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357818" y="4071942"/>
            <a:ext cx="2500330" cy="10001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 раз в 12 месяцев</a:t>
            </a:r>
          </a:p>
        </p:txBody>
      </p:sp>
      <p:sp>
        <p:nvSpPr>
          <p:cNvPr id="14" name="Стрелка вниз 13"/>
          <p:cNvSpPr/>
          <p:nvPr/>
        </p:nvSpPr>
        <p:spPr>
          <a:xfrm>
            <a:off x="2143108" y="3286124"/>
            <a:ext cx="71438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6500826" y="3286124"/>
            <a:ext cx="71438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5720" y="274638"/>
            <a:ext cx="8501122" cy="582594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tx2"/>
                </a:solidFill>
              </a:rPr>
              <a:t>Виды инструктажей по охране труда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500430" y="1571612"/>
            <a:ext cx="1571636" cy="5715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</a:rPr>
              <a:t>Вводный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500430" y="2714620"/>
            <a:ext cx="2714644" cy="64294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Первичный на рабочем месте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500430" y="3714752"/>
            <a:ext cx="2714644" cy="5000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</a:rPr>
              <a:t>Повторный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500430" y="4572008"/>
            <a:ext cx="2714644" cy="5715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</a:rPr>
              <a:t>Внеплановый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500430" y="5429264"/>
            <a:ext cx="2786082" cy="5000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</a:rPr>
              <a:t>Целевой</a:t>
            </a:r>
          </a:p>
        </p:txBody>
      </p:sp>
      <p:sp>
        <p:nvSpPr>
          <p:cNvPr id="20" name="Стрелка вправо 19"/>
          <p:cNvSpPr/>
          <p:nvPr/>
        </p:nvSpPr>
        <p:spPr>
          <a:xfrm>
            <a:off x="571472" y="2214554"/>
            <a:ext cx="2714644" cy="2643206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Инструктажи по охране труда</a:t>
            </a:r>
          </a:p>
        </p:txBody>
      </p:sp>
      <p:sp>
        <p:nvSpPr>
          <p:cNvPr id="18" name="Правая фигурная скобка 17"/>
          <p:cNvSpPr/>
          <p:nvPr/>
        </p:nvSpPr>
        <p:spPr>
          <a:xfrm>
            <a:off x="6357950" y="2500306"/>
            <a:ext cx="500066" cy="3571900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7000892" y="4000504"/>
            <a:ext cx="1714512" cy="64294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Руководитель работ</a:t>
            </a:r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5143504" y="1857364"/>
            <a:ext cx="142876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6572264" y="1357298"/>
            <a:ext cx="2214578" cy="10001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</a:rPr>
              <a:t>Специалист по ОТ или лицо, назначенное приказом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71472" y="274638"/>
            <a:ext cx="8001028" cy="439718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Периодичность проведения инструктажей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14348" y="1214422"/>
            <a:ext cx="1571636" cy="5715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tx1"/>
                </a:solidFill>
              </a:rPr>
              <a:t>Вводный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14348" y="2071678"/>
            <a:ext cx="2571768" cy="64294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</a:rPr>
              <a:t>Первичный на рабочем месте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14348" y="3000372"/>
            <a:ext cx="2571768" cy="5000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tx1"/>
                </a:solidFill>
              </a:rPr>
              <a:t>Повторный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14348" y="3857628"/>
            <a:ext cx="2571768" cy="5715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tx1"/>
                </a:solidFill>
              </a:rPr>
              <a:t>Внеплановый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14348" y="4786322"/>
            <a:ext cx="2571768" cy="5000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tx1"/>
                </a:solidFill>
              </a:rPr>
              <a:t>Целевой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429124" y="2928934"/>
            <a:ext cx="4071966" cy="64294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 раз в 6 месяцев или 1 раз в 3 месяца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4429124" y="1500174"/>
            <a:ext cx="2000264" cy="92869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до начала работ</a:t>
            </a:r>
          </a:p>
        </p:txBody>
      </p:sp>
      <p:sp>
        <p:nvSpPr>
          <p:cNvPr id="16" name="Правая фигурная скобка 15"/>
          <p:cNvSpPr/>
          <p:nvPr/>
        </p:nvSpPr>
        <p:spPr>
          <a:xfrm>
            <a:off x="3643306" y="1214422"/>
            <a:ext cx="428628" cy="1571636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429124" y="3786190"/>
            <a:ext cx="4071966" cy="64294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по предписанию, введение новых правил или инструкций …..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429124" y="4643446"/>
            <a:ext cx="4071966" cy="78581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при выполнении разовых работ, не характерных для данной профессии ….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14348" y="5786454"/>
            <a:ext cx="7786742" cy="85725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tx1"/>
                </a:solidFill>
              </a:rPr>
              <a:t>Для каждой профессии разрабатывается и утверждается своя программа инструктажа на рабочем месте </a:t>
            </a: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3428992" y="3286124"/>
            <a:ext cx="928694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3357554" y="4143380"/>
            <a:ext cx="1000132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357554" y="5072074"/>
            <a:ext cx="1000132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Ната\Downloads\восклиц.знак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86454"/>
            <a:ext cx="642910" cy="857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tx2"/>
                </a:solidFill>
              </a:rPr>
              <a:t>Освобожденные от инструктажа. Стажировка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218415406"/>
              </p:ext>
            </p:extLst>
          </p:nvPr>
        </p:nvGraphicFramePr>
        <p:xfrm>
          <a:off x="357159" y="1571612"/>
          <a:ext cx="8358245" cy="4714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14348" y="274638"/>
            <a:ext cx="7929618" cy="725487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tx2"/>
                </a:solidFill>
              </a:rPr>
              <a:t>Разработка инструкций по охране труда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57422" y="1357298"/>
            <a:ext cx="4143404" cy="11430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b="1" dirty="0">
                <a:solidFill>
                  <a:schemeClr val="tx1"/>
                </a:solidFill>
              </a:rPr>
              <a:t>Инструкции по охране труда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3071810"/>
            <a:ext cx="2214578" cy="7143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tx1"/>
                </a:solidFill>
              </a:rPr>
              <a:t>По профессиям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929190" y="3071810"/>
            <a:ext cx="2643206" cy="64294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tx1"/>
                </a:solidFill>
              </a:rPr>
              <a:t>По видам работ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00298" y="4714884"/>
            <a:ext cx="4071966" cy="128588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Разрабатывает непосредственный руководитель  и согласовывает со специалистом по ОТ, главными специалистами компании</a:t>
            </a:r>
          </a:p>
        </p:txBody>
      </p:sp>
      <p:sp>
        <p:nvSpPr>
          <p:cNvPr id="19" name="Выгнутая вправо стрелка 18"/>
          <p:cNvSpPr/>
          <p:nvPr/>
        </p:nvSpPr>
        <p:spPr>
          <a:xfrm>
            <a:off x="5857884" y="3857628"/>
            <a:ext cx="500066" cy="85725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Выгнутая влево стрелка 19"/>
          <p:cNvSpPr/>
          <p:nvPr/>
        </p:nvSpPr>
        <p:spPr>
          <a:xfrm>
            <a:off x="2714612" y="3857628"/>
            <a:ext cx="428628" cy="85725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3286116" y="2571744"/>
            <a:ext cx="28575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5429256" y="2571744"/>
            <a:ext cx="28575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85786" y="274639"/>
            <a:ext cx="7715304" cy="511156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Обязательные разделы инструкций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по ОТ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1285860"/>
            <a:ext cx="7500990" cy="64294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>
                <a:solidFill>
                  <a:schemeClr val="tx1"/>
                </a:solidFill>
              </a:rPr>
              <a:t>I</a:t>
            </a:r>
            <a:r>
              <a:rPr lang="ru-RU" sz="2400" b="1" dirty="0">
                <a:solidFill>
                  <a:schemeClr val="tx1"/>
                </a:solidFill>
              </a:rPr>
              <a:t>. </a:t>
            </a:r>
            <a:r>
              <a:rPr lang="ru-RU" sz="2400" dirty="0">
                <a:solidFill>
                  <a:schemeClr val="tx1"/>
                </a:solidFill>
              </a:rPr>
              <a:t>Общие требования охраны труда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57224" y="3357562"/>
            <a:ext cx="7500990" cy="85725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III. </a:t>
            </a:r>
            <a:r>
              <a:rPr lang="ru-RU" sz="2400" dirty="0">
                <a:solidFill>
                  <a:schemeClr val="tx1"/>
                </a:solidFill>
              </a:rPr>
              <a:t>Требования охраны труда во время работы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57224" y="5643578"/>
            <a:ext cx="7500990" cy="7143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V. </a:t>
            </a:r>
            <a:r>
              <a:rPr lang="ru-RU" sz="2400" dirty="0">
                <a:solidFill>
                  <a:schemeClr val="tx1"/>
                </a:solidFill>
              </a:rPr>
              <a:t>Требования охраны труда по окончании работы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57224" y="2357430"/>
            <a:ext cx="7500990" cy="64294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>
                <a:solidFill>
                  <a:schemeClr val="tx1"/>
                </a:solidFill>
              </a:rPr>
              <a:t>II. </a:t>
            </a:r>
            <a:r>
              <a:rPr lang="ru-RU" sz="2400" dirty="0">
                <a:solidFill>
                  <a:schemeClr val="tx1"/>
                </a:solidFill>
              </a:rPr>
              <a:t>Требования охраны труда перед началом работы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57224" y="4572008"/>
            <a:ext cx="7500990" cy="7143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IV. </a:t>
            </a:r>
            <a:r>
              <a:rPr lang="ru-RU" sz="2400" dirty="0">
                <a:solidFill>
                  <a:schemeClr val="tx1"/>
                </a:solidFill>
              </a:rPr>
              <a:t>Требования охраны труда в аварийных ситуациях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143800" cy="439718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tx2"/>
                </a:solidFill>
              </a:rPr>
              <a:t>Медицинские осмотры 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9535785"/>
              </p:ext>
            </p:extLst>
          </p:nvPr>
        </p:nvGraphicFramePr>
        <p:xfrm>
          <a:off x="457200" y="1071546"/>
          <a:ext cx="8229600" cy="50546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57422" y="928670"/>
            <a:ext cx="4143404" cy="121444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b="1" dirty="0">
                <a:solidFill>
                  <a:schemeClr val="tx1"/>
                </a:solidFill>
              </a:rPr>
              <a:t>Виды медосмотров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428992" y="4643446"/>
            <a:ext cx="2000264" cy="10715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1 раз / год</a:t>
            </a:r>
          </a:p>
          <a:p>
            <a:pPr algn="ctr"/>
            <a:r>
              <a:rPr lang="ru-RU" b="1" dirty="0">
                <a:solidFill>
                  <a:schemeClr val="tx1"/>
                </a:solidFill>
              </a:rPr>
              <a:t>или </a:t>
            </a:r>
          </a:p>
          <a:p>
            <a:pPr algn="ctr"/>
            <a:r>
              <a:rPr lang="ru-RU" b="1" dirty="0">
                <a:solidFill>
                  <a:schemeClr val="tx1"/>
                </a:solidFill>
              </a:rPr>
              <a:t>1 раз / 2 года</a:t>
            </a:r>
          </a:p>
        </p:txBody>
      </p:sp>
      <p:sp>
        <p:nvSpPr>
          <p:cNvPr id="21" name="Стрелка вниз 20"/>
          <p:cNvSpPr/>
          <p:nvPr/>
        </p:nvSpPr>
        <p:spPr>
          <a:xfrm>
            <a:off x="2571736" y="2214554"/>
            <a:ext cx="142876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4357686" y="2214554"/>
            <a:ext cx="142876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6143636" y="2214554"/>
            <a:ext cx="142876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142976" y="4643446"/>
            <a:ext cx="2000264" cy="10715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До начала работ</a:t>
            </a:r>
          </a:p>
        </p:txBody>
      </p:sp>
      <p:sp>
        <p:nvSpPr>
          <p:cNvPr id="17" name="Выноска со стрелкой вниз 16"/>
          <p:cNvSpPr/>
          <p:nvPr/>
        </p:nvSpPr>
        <p:spPr>
          <a:xfrm>
            <a:off x="1142976" y="2714620"/>
            <a:ext cx="2071702" cy="1857388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tx1"/>
                </a:solidFill>
              </a:rPr>
              <a:t>Предварительный</a:t>
            </a:r>
          </a:p>
        </p:txBody>
      </p:sp>
      <p:sp>
        <p:nvSpPr>
          <p:cNvPr id="18" name="Выноска со стрелкой вниз 17"/>
          <p:cNvSpPr/>
          <p:nvPr/>
        </p:nvSpPr>
        <p:spPr>
          <a:xfrm>
            <a:off x="3500430" y="2714620"/>
            <a:ext cx="1857388" cy="1857388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tx1"/>
                </a:solidFill>
              </a:rPr>
              <a:t>Периодический</a:t>
            </a:r>
          </a:p>
        </p:txBody>
      </p:sp>
      <p:sp>
        <p:nvSpPr>
          <p:cNvPr id="23" name="Выноска со стрелкой вниз 22"/>
          <p:cNvSpPr/>
          <p:nvPr/>
        </p:nvSpPr>
        <p:spPr>
          <a:xfrm>
            <a:off x="5643570" y="2714620"/>
            <a:ext cx="2357454" cy="1857388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Внеочередной 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5643570" y="4643446"/>
            <a:ext cx="2357454" cy="10715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На основании медицинских рекомендаций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chemeClr val="tx2"/>
                </a:solidFill>
              </a:rPr>
              <a:t>Перечень контингента работников на медосмотр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1800" dirty="0"/>
              <a:t>Перечень контингента работников, подлежащих предварительному и периодическому медосмотру – это перечень профессий (должностей) с указанием пункта вредного/опасного фактора, прописанного в приложениях №1 и №2 приказа </a:t>
            </a:r>
            <a:r>
              <a:rPr lang="ru-RU" sz="1800" dirty="0" err="1"/>
              <a:t>Минздравсоцразвития</a:t>
            </a:r>
            <a:r>
              <a:rPr lang="ru-RU" sz="1800" dirty="0"/>
              <a:t> №302н.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800" dirty="0"/>
              <a:t>Факторов может быть несколько для одной профессии и каждый из них имеет свою периодичность.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800" dirty="0"/>
              <a:t>Факторы устанавливаются не только по результатам СОУТ или АРМ, а из эксплуатационной и технологической документации на оборудование, сырье, и материалы.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800" dirty="0"/>
              <a:t>Перечень контингента работников  на м/о утверждает работодатель.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800" dirty="0"/>
              <a:t>На основании «Перечня» заполняется и выдается направление на медосмотр.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800" dirty="0"/>
              <a:t>Для периодического медосмотра дополнительно составляется Поименный список работников для прохождения медосмотра.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800" dirty="0"/>
              <a:t>По результатам предварительного медосмотра выдается заключение о выявлении/не выявлении медицинских противопоказаний на конкретного работника; по результатам периодического – заключение на конкретного работника и заключительный акт на всех работников.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800" dirty="0"/>
              <a:t>Заключительный акт подписывается лечебный учреждением, работодателем, </a:t>
            </a:r>
            <a:r>
              <a:rPr lang="ru-RU" sz="1800" dirty="0" err="1"/>
              <a:t>Роспотребнадзором</a:t>
            </a:r>
            <a:r>
              <a:rPr lang="ru-RU" sz="1800" dirty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chemeClr val="tx2"/>
                </a:solidFill>
              </a:rPr>
              <a:t>Ответственность работодателя за нарушение требований охраны труда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14348" y="1500174"/>
          <a:ext cx="7715304" cy="482445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1428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04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60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Статья</a:t>
                      </a:r>
                      <a:r>
                        <a:rPr lang="ru-RU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Нарушения 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Мера наказания юридического лица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rowSpan="6"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endParaRPr lang="ru-RU" dirty="0"/>
                    </a:p>
                    <a:p>
                      <a:pPr algn="ctr"/>
                      <a:endParaRPr lang="ru-RU" dirty="0"/>
                    </a:p>
                    <a:p>
                      <a:pPr algn="ctr"/>
                      <a:endParaRPr lang="ru-RU" dirty="0"/>
                    </a:p>
                    <a:p>
                      <a:pPr algn="ctr"/>
                      <a:endParaRPr lang="ru-RU" dirty="0"/>
                    </a:p>
                    <a:p>
                      <a:pPr algn="ctr"/>
                      <a:endParaRPr lang="ru-RU" dirty="0"/>
                    </a:p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/>
                        <a:t>ст.5.27.1</a:t>
                      </a:r>
                    </a:p>
                    <a:p>
                      <a:pPr algn="ctr"/>
                      <a:r>
                        <a:rPr lang="ru-RU" dirty="0" err="1"/>
                        <a:t>КоАП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Нарушение нормативных требований охраны труда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50 – 80 </a:t>
                      </a:r>
                      <a:r>
                        <a:rPr lang="ru-RU" dirty="0" err="1"/>
                        <a:t>тыс.руб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Нарушение порядка проведения СОУТ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60 – 80 </a:t>
                      </a:r>
                      <a:r>
                        <a:rPr lang="ru-RU" dirty="0" err="1"/>
                        <a:t>тыс.руб</a:t>
                      </a:r>
                      <a:endParaRPr lang="ru-RU" dirty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2966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Допуск к работе без обучения и проверки знаний по охране труда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110 – 130 </a:t>
                      </a:r>
                      <a:r>
                        <a:rPr lang="ru-RU" dirty="0" err="1"/>
                        <a:t>тыс.руб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Допуск к работе без прохождения медосмотра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110 – 130 </a:t>
                      </a:r>
                      <a:r>
                        <a:rPr lang="ru-RU" dirty="0" err="1"/>
                        <a:t>тыс.руб</a:t>
                      </a:r>
                      <a:endParaRPr lang="ru-RU" dirty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932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Необеспечение</a:t>
                      </a:r>
                      <a:r>
                        <a:rPr lang="ru-RU" dirty="0"/>
                        <a:t> СИЗ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130 – 150 </a:t>
                      </a:r>
                      <a:r>
                        <a:rPr lang="ru-RU" dirty="0" err="1"/>
                        <a:t>тыс.руб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Ранее подвергнутым административному наказанию за аналогичное правонарушение </a:t>
                      </a:r>
                      <a:r>
                        <a:rPr lang="ru-RU" sz="1600" dirty="0"/>
                        <a:t>(пункты</a:t>
                      </a:r>
                      <a:r>
                        <a:rPr lang="ru-RU" sz="1600" baseline="0" dirty="0"/>
                        <a:t> выше)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100 – 200 </a:t>
                      </a:r>
                      <a:r>
                        <a:rPr lang="ru-RU" dirty="0" err="1"/>
                        <a:t>тыс.руб</a:t>
                      </a:r>
                      <a:endParaRPr lang="ru-RU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или приостановление деятельности до 90 суток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1538</TotalTime>
  <Words>800</Words>
  <Application>Microsoft Office PowerPoint</Application>
  <PresentationFormat>On-screen Show (4:3)</PresentationFormat>
  <Paragraphs>114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Wingdings</vt:lpstr>
      <vt:lpstr>Тема Office</vt:lpstr>
      <vt:lpstr>PowerPoint Presentation</vt:lpstr>
      <vt:lpstr>Законодательство РФ об охране труда </vt:lpstr>
      <vt:lpstr>Обучение работников вопросам охраны труда внутри компании</vt:lpstr>
      <vt:lpstr>Периодичность обучения по охране труда</vt:lpstr>
      <vt:lpstr>Виды инструктажей по охране труда</vt:lpstr>
      <vt:lpstr>Периодичность проведения инструктажей</vt:lpstr>
      <vt:lpstr>Освобожденные от инструктажа. Стажировка </vt:lpstr>
      <vt:lpstr>Разработка инструкций по охране труда</vt:lpstr>
      <vt:lpstr>Обязательные разделы инструкций по ОТ</vt:lpstr>
      <vt:lpstr>Медицинские осмотры </vt:lpstr>
      <vt:lpstr>PowerPoint Presentation</vt:lpstr>
      <vt:lpstr>Перечень контингента работников на медосмотр</vt:lpstr>
      <vt:lpstr>Ответственность работодателя за нарушение требований охраны труда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</dc:creator>
  <cp:lastModifiedBy>Дима</cp:lastModifiedBy>
  <cp:revision>108</cp:revision>
  <cp:lastPrinted>2015-10-19T12:05:43Z</cp:lastPrinted>
  <dcterms:created xsi:type="dcterms:W3CDTF">2015-10-13T18:54:57Z</dcterms:created>
  <dcterms:modified xsi:type="dcterms:W3CDTF">2018-04-10T14:51:29Z</dcterms:modified>
</cp:coreProperties>
</file>